
<file path=[Content_Types].xml><?xml version="1.0" encoding="utf-8"?>
<Types xmlns="http://schemas.openxmlformats.org/package/2006/content-types">
  <Default Extension="jpeg" ContentType="image/jpeg"/>
  <Default Extension="mov" ContentType="video/quicktime"/>
  <Default Extension="mp4" ContentType="video/mp4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11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25"/>
  </p:notesMasterIdLst>
  <p:sldIdLst>
    <p:sldId id="257" r:id="rId5"/>
    <p:sldId id="304" r:id="rId6"/>
    <p:sldId id="294" r:id="rId7"/>
    <p:sldId id="300" r:id="rId8"/>
    <p:sldId id="296" r:id="rId9"/>
    <p:sldId id="301" r:id="rId10"/>
    <p:sldId id="302" r:id="rId11"/>
    <p:sldId id="303" r:id="rId12"/>
    <p:sldId id="305" r:id="rId13"/>
    <p:sldId id="306" r:id="rId14"/>
    <p:sldId id="310" r:id="rId15"/>
    <p:sldId id="307" r:id="rId16"/>
    <p:sldId id="283" r:id="rId17"/>
    <p:sldId id="285" r:id="rId18"/>
    <p:sldId id="286" r:id="rId19"/>
    <p:sldId id="308" r:id="rId20"/>
    <p:sldId id="288" r:id="rId21"/>
    <p:sldId id="311" r:id="rId22"/>
    <p:sldId id="309" r:id="rId23"/>
    <p:sldId id="265" r:id="rId2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15442F64-E51E-6B80-0054-2600B4CE083D}" name="Ronald Zambrano" initials="" userId="S::RZambrano@willseye.org::b0e1d142-2ca4-4d86-834b-3e46ac188046" providerId="AD"/>
  <p188:author id="{CDDD937A-45AE-2477-2EF1-478E6E6F4B3C}" name="Joel S Schuman MD" initials="jss" userId="Joel S Schuman MD" providerId="None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52728"/>
    <a:srgbClr val="EE2A23"/>
    <a:srgbClr val="55A1F6"/>
    <a:srgbClr val="FFF500"/>
    <a:srgbClr val="FFC600"/>
    <a:srgbClr val="ED2A23"/>
    <a:srgbClr val="D7D2E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6846"/>
    <p:restoredTop sz="88037"/>
  </p:normalViewPr>
  <p:slideViewPr>
    <p:cSldViewPr snapToObjects="1">
      <p:cViewPr>
        <p:scale>
          <a:sx n="64" d="100"/>
          <a:sy n="64" d="100"/>
        </p:scale>
        <p:origin x="2024" y="408"/>
      </p:cViewPr>
      <p:guideLst>
        <p:guide orient="horz" pos="2160"/>
        <p:guide pos="3840"/>
      </p:guideLst>
    </p:cSldViewPr>
  </p:slideViewPr>
  <p:notesTextViewPr>
    <p:cViewPr>
      <p:scale>
        <a:sx n="55" d="100"/>
        <a:sy n="55" d="100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viewProps" Target="viewProps.xml"/><Relationship Id="rId30" Type="http://schemas.microsoft.com/office/2018/10/relationships/authors" Target="author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ygutterman\SCHUMAN%20Dropbox\Yoav%20Gutterman\personal%20stuff\Laptop%20transfers\Manuscript%20statistics\Preference%20Graph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2400" dirty="0">
                <a:solidFill>
                  <a:schemeClr val="bg1"/>
                </a:solidFill>
              </a:rPr>
              <a:t>VVP vs</a:t>
            </a:r>
            <a:r>
              <a:rPr lang="en-US" sz="2400" baseline="0" dirty="0">
                <a:solidFill>
                  <a:schemeClr val="bg1"/>
                </a:solidFill>
              </a:rPr>
              <a:t> SAP </a:t>
            </a:r>
            <a:r>
              <a:rPr lang="en-US" sz="2400" dirty="0">
                <a:solidFill>
                  <a:schemeClr val="bg1"/>
                </a:solidFill>
              </a:rPr>
              <a:t>Preference</a:t>
            </a:r>
          </a:p>
        </c:rich>
      </c:tx>
      <c:layout>
        <c:manualLayout>
          <c:xMode val="edge"/>
          <c:yMode val="edge"/>
          <c:x val="0.3080143222837885"/>
          <c:y val="1.5873015873015872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Sheet1!$B$9</c:f>
              <c:strCache>
                <c:ptCount val="1"/>
                <c:pt idx="0">
                  <c:v>Strongly prefer VVP</c:v>
                </c:pt>
              </c:strCache>
            </c:strRef>
          </c:tx>
          <c:spPr>
            <a:solidFill>
              <a:schemeClr val="accent1">
                <a:lumMod val="75000"/>
              </a:schemeClr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3F5EAB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9DEC-1C43-BCA4-C0EC6CC2D624}"/>
              </c:ext>
            </c:extLst>
          </c:dPt>
          <c:dPt>
            <c:idx val="1"/>
            <c:invertIfNegative val="0"/>
            <c:bubble3D val="0"/>
            <c:spPr>
              <a:solidFill>
                <a:srgbClr val="3F5EAB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9DEC-1C43-BCA4-C0EC6CC2D624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ln w="3175">
                      <a:solidFill>
                        <a:schemeClr val="bg1"/>
                      </a:solidFill>
                    </a:ln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Sheet1!$A$10:$A$11</c:f>
              <c:strCache>
                <c:ptCount val="2"/>
                <c:pt idx="0">
                  <c:v>Training Day (n=56)</c:v>
                </c:pt>
                <c:pt idx="1">
                  <c:v>After Bundle 1 (n=55)</c:v>
                </c:pt>
              </c:strCache>
            </c:strRef>
          </c:cat>
          <c:val>
            <c:numRef>
              <c:f>Sheet1!$B$10:$B$11</c:f>
              <c:numCache>
                <c:formatCode>0.00%</c:formatCode>
                <c:ptCount val="2"/>
                <c:pt idx="0">
                  <c:v>0.48199999999999998</c:v>
                </c:pt>
                <c:pt idx="1">
                  <c:v>0.56399999999999995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9DEC-1C43-BCA4-C0EC6CC2D624}"/>
            </c:ext>
          </c:extLst>
        </c:ser>
        <c:ser>
          <c:idx val="1"/>
          <c:order val="1"/>
          <c:tx>
            <c:strRef>
              <c:f>Sheet1!$C$9</c:f>
              <c:strCache>
                <c:ptCount val="1"/>
                <c:pt idx="0">
                  <c:v>Slightly prefer VVP</c:v>
                </c:pt>
              </c:strCache>
            </c:strRef>
          </c:tx>
          <c:spPr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ln>
                      <a:solidFill>
                        <a:schemeClr val="bg1"/>
                      </a:solidFill>
                    </a:ln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Sheet1!$A$10:$A$11</c:f>
              <c:strCache>
                <c:ptCount val="2"/>
                <c:pt idx="0">
                  <c:v>Training Day (n=56)</c:v>
                </c:pt>
                <c:pt idx="1">
                  <c:v>After Bundle 1 (n=55)</c:v>
                </c:pt>
              </c:strCache>
            </c:strRef>
          </c:cat>
          <c:val>
            <c:numRef>
              <c:f>Sheet1!$C$10:$C$11</c:f>
              <c:numCache>
                <c:formatCode>0.00%</c:formatCode>
                <c:ptCount val="2"/>
                <c:pt idx="0">
                  <c:v>0.19600000000000001</c:v>
                </c:pt>
                <c:pt idx="1">
                  <c:v>0.2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9DEC-1C43-BCA4-C0EC6CC2D624}"/>
            </c:ext>
          </c:extLst>
        </c:ser>
        <c:ser>
          <c:idx val="2"/>
          <c:order val="2"/>
          <c:tx>
            <c:strRef>
              <c:f>Sheet1!$D$9</c:f>
              <c:strCache>
                <c:ptCount val="1"/>
                <c:pt idx="0">
                  <c:v>No preference</c:v>
                </c:pt>
              </c:strCache>
            </c:strRef>
          </c:tx>
          <c:spPr>
            <a:solidFill>
              <a:schemeClr val="bg1">
                <a:lumMod val="75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ln>
                      <a:solidFill>
                        <a:schemeClr val="bg1"/>
                      </a:solidFill>
                    </a:ln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Sheet1!$A$10:$A$11</c:f>
              <c:strCache>
                <c:ptCount val="2"/>
                <c:pt idx="0">
                  <c:v>Training Day (n=56)</c:v>
                </c:pt>
                <c:pt idx="1">
                  <c:v>After Bundle 1 (n=55)</c:v>
                </c:pt>
              </c:strCache>
            </c:strRef>
          </c:cat>
          <c:val>
            <c:numRef>
              <c:f>Sheet1!$D$10:$D$11</c:f>
              <c:numCache>
                <c:formatCode>0.00%</c:formatCode>
                <c:ptCount val="2"/>
                <c:pt idx="0">
                  <c:v>0.23200000000000001</c:v>
                </c:pt>
                <c:pt idx="1">
                  <c:v>0.109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9DEC-1C43-BCA4-C0EC6CC2D624}"/>
            </c:ext>
          </c:extLst>
        </c:ser>
        <c:ser>
          <c:idx val="3"/>
          <c:order val="3"/>
          <c:tx>
            <c:strRef>
              <c:f>Sheet1!$E$9</c:f>
              <c:strCache>
                <c:ptCount val="1"/>
                <c:pt idx="0">
                  <c:v>Slightly prefer HVF</c:v>
                </c:pt>
              </c:strCache>
            </c:strRef>
          </c:tx>
          <c:spPr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ln>
                      <a:solidFill>
                        <a:schemeClr val="bg1"/>
                      </a:solidFill>
                    </a:ln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Sheet1!$A$10:$A$11</c:f>
              <c:strCache>
                <c:ptCount val="2"/>
                <c:pt idx="0">
                  <c:v>Training Day (n=56)</c:v>
                </c:pt>
                <c:pt idx="1">
                  <c:v>After Bundle 1 (n=55)</c:v>
                </c:pt>
              </c:strCache>
            </c:strRef>
          </c:cat>
          <c:val>
            <c:numRef>
              <c:f>Sheet1!$E$10:$E$11</c:f>
              <c:numCache>
                <c:formatCode>0.00%</c:formatCode>
                <c:ptCount val="2"/>
                <c:pt idx="0">
                  <c:v>7.0999999999999994E-2</c:v>
                </c:pt>
                <c:pt idx="1">
                  <c:v>0.127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9DEC-1C43-BCA4-C0EC6CC2D624}"/>
            </c:ext>
          </c:extLst>
        </c:ser>
        <c:ser>
          <c:idx val="4"/>
          <c:order val="4"/>
          <c:tx>
            <c:strRef>
              <c:f>Sheet1!$F$9</c:f>
              <c:strCache>
                <c:ptCount val="1"/>
                <c:pt idx="0">
                  <c:v>Strongly prefer HVF</c:v>
                </c:pt>
              </c:strCache>
            </c:strRef>
          </c:tx>
          <c:spPr>
            <a:solidFill>
              <a:srgbClr val="F79443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F79443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9-9DEC-1C43-BCA4-C0EC6CC2D624}"/>
              </c:ext>
            </c:extLst>
          </c:dPt>
          <c:dLbls>
            <c:dLbl>
              <c:idx val="0"/>
              <c:layout>
                <c:manualLayout>
                  <c:x val="2.05761316872428E-3"/>
                  <c:y val="-2.116402116402117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9DEC-1C43-BCA4-C0EC6CC2D624}"/>
                </c:ext>
              </c:extLst>
            </c:dLbl>
            <c:dLbl>
              <c:idx val="1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9DEC-1C43-BCA4-C0EC6CC2D624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ln>
                      <a:solidFill>
                        <a:schemeClr val="bg1"/>
                      </a:solidFill>
                    </a:ln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Sheet1!$A$10:$A$11</c:f>
              <c:strCache>
                <c:ptCount val="2"/>
                <c:pt idx="0">
                  <c:v>Training Day (n=56)</c:v>
                </c:pt>
                <c:pt idx="1">
                  <c:v>After Bundle 1 (n=55)</c:v>
                </c:pt>
              </c:strCache>
            </c:strRef>
          </c:cat>
          <c:val>
            <c:numRef>
              <c:f>Sheet1!$F$10:$F$11</c:f>
              <c:numCache>
                <c:formatCode>0.00%</c:formatCode>
                <c:ptCount val="2"/>
                <c:pt idx="0">
                  <c:v>1.7999999999999999E-2</c:v>
                </c:pt>
                <c:pt idx="1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B-9DEC-1C43-BCA4-C0EC6CC2D62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046754175"/>
        <c:axId val="383298607"/>
      </c:barChart>
      <c:catAx>
        <c:axId val="2046754175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3298607"/>
        <c:crosses val="autoZero"/>
        <c:auto val="1"/>
        <c:lblAlgn val="ctr"/>
        <c:lblOffset val="100"/>
        <c:noMultiLvlLbl val="0"/>
      </c:catAx>
      <c:valAx>
        <c:axId val="383298607"/>
        <c:scaling>
          <c:orientation val="minMax"/>
        </c:scaling>
        <c:delete val="0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800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800">
                    <a:solidFill>
                      <a:schemeClr val="bg1"/>
                    </a:solidFill>
                  </a:rPr>
                  <a:t>Participants 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800" b="0" i="0" u="none" strike="noStrike" kern="1200" baseline="0">
                  <a:solidFill>
                    <a:schemeClr val="bg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046754175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 algn="just">
            <a:defRPr sz="1400" b="0" i="0" u="none" strike="noStrike" kern="1200" baseline="0">
              <a:solidFill>
                <a:schemeClr val="bg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7BF74E6-35AF-5B4C-B197-951B3443EB77}" type="datetimeFigureOut">
              <a:rPr lang="en-US" smtClean="0"/>
              <a:t>7/13/26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6CCDF85-3280-3542-9647-8105EC0AC3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28971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6CCDF85-3280-3542-9647-8105EC0AC318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756334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6CCDF85-3280-3542-9647-8105EC0AC318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806458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1">
              <a:buClr>
                <a:srgbClr val="EE2A23"/>
              </a:buClr>
            </a:pPr>
            <a:r>
              <a:rPr lang="en-US" dirty="0">
                <a:solidFill>
                  <a:schemeClr val="bg1"/>
                </a:solidFill>
              </a:rPr>
              <a:t>Sustained fixation + constant vigilance </a:t>
            </a:r>
          </a:p>
          <a:p>
            <a:pPr lvl="1">
              <a:buClr>
                <a:srgbClr val="EE2A23"/>
              </a:buClr>
            </a:pPr>
            <a:r>
              <a:rPr lang="en-US" sz="1200" dirty="0">
                <a:solidFill>
                  <a:schemeClr val="bg1"/>
                </a:solidFill>
              </a:rPr>
              <a:t>Unnatural task: suppress the urge to look at what you see </a:t>
            </a:r>
            <a:endParaRPr lang="en-US" dirty="0">
              <a:solidFill>
                <a:schemeClr val="bg1"/>
              </a:solidFill>
            </a:endParaRPr>
          </a:p>
          <a:p>
            <a:endParaRPr lang="en-US" dirty="0"/>
          </a:p>
          <a:p>
            <a:pPr>
              <a:buClr>
                <a:srgbClr val="EE2A23"/>
              </a:buClr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/>
                </a:solidFill>
              </a:rPr>
              <a:t>Cognitively demanding</a:t>
            </a:r>
          </a:p>
          <a:p>
            <a:pPr lvl="1">
              <a:buClr>
                <a:srgbClr val="EE2A23"/>
              </a:buClr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</a:rPr>
              <a:t>Sustained fixation + constant vigilance</a:t>
            </a:r>
          </a:p>
          <a:p>
            <a:pPr lvl="1">
              <a:buClr>
                <a:srgbClr val="EE2A23"/>
              </a:buClr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</a:rPr>
              <a:t>Repeated immediate user feedback</a:t>
            </a:r>
          </a:p>
          <a:p>
            <a:pPr lvl="1">
              <a:buClr>
                <a:srgbClr val="EE2A23"/>
              </a:buClr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</a:rPr>
              <a:t>Fatigue (Duration:10-25 min)</a:t>
            </a:r>
          </a:p>
          <a:p>
            <a:pPr lvl="1">
              <a:buClr>
                <a:srgbClr val="EE2A23"/>
              </a:buClr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</a:rPr>
              <a:t>Ergonomic burden: chin rest, one eye covered, clinic-bound</a:t>
            </a:r>
          </a:p>
          <a:p>
            <a:pPr>
              <a:buClr>
                <a:srgbClr val="EE2A23"/>
              </a:buClr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/>
                </a:solidFill>
              </a:rPr>
              <a:t>Highly variable</a:t>
            </a:r>
          </a:p>
          <a:p>
            <a:pPr lvl="1">
              <a:buClr>
                <a:srgbClr val="EE2A23"/>
              </a:buClr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</a:rPr>
              <a:t>Up to 40% unreliable tests in some studies</a:t>
            </a:r>
            <a:r>
              <a:rPr lang="en-US" sz="2400" baseline="30000" dirty="0">
                <a:solidFill>
                  <a:schemeClr val="bg1"/>
                </a:solidFill>
              </a:rPr>
              <a:t>2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6CCDF85-3280-3542-9647-8105EC0AC318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763366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1">
              <a:buClr>
                <a:srgbClr val="EE2A23"/>
              </a:buClr>
            </a:pPr>
            <a:r>
              <a:rPr lang="en-US" dirty="0">
                <a:solidFill>
                  <a:schemeClr val="bg1"/>
                </a:solidFill>
              </a:rPr>
              <a:t>Sustained fixation + constant vigilance </a:t>
            </a:r>
          </a:p>
          <a:p>
            <a:pPr lvl="1">
              <a:buClr>
                <a:srgbClr val="EE2A23"/>
              </a:buClr>
            </a:pPr>
            <a:r>
              <a:rPr lang="en-US" sz="1200" dirty="0">
                <a:solidFill>
                  <a:schemeClr val="bg1"/>
                </a:solidFill>
              </a:rPr>
              <a:t>Unnatural task: suppress the urge to look at what you see </a:t>
            </a:r>
            <a:endParaRPr lang="en-US" dirty="0">
              <a:solidFill>
                <a:schemeClr val="bg1"/>
              </a:solidFill>
            </a:endParaRPr>
          </a:p>
          <a:p>
            <a:endParaRPr lang="en-US" dirty="0"/>
          </a:p>
          <a:p>
            <a:pPr>
              <a:buClr>
                <a:srgbClr val="EE2A23"/>
              </a:buClr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/>
                </a:solidFill>
              </a:rPr>
              <a:t>Cognitively demanding</a:t>
            </a:r>
          </a:p>
          <a:p>
            <a:pPr lvl="1">
              <a:buClr>
                <a:srgbClr val="EE2A23"/>
              </a:buClr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</a:rPr>
              <a:t>Sustained fixation + constant vigilance</a:t>
            </a:r>
          </a:p>
          <a:p>
            <a:pPr lvl="1">
              <a:buClr>
                <a:srgbClr val="EE2A23"/>
              </a:buClr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</a:rPr>
              <a:t>Repeated immediate user feedback</a:t>
            </a:r>
          </a:p>
          <a:p>
            <a:pPr lvl="1">
              <a:buClr>
                <a:srgbClr val="EE2A23"/>
              </a:buClr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</a:rPr>
              <a:t>Fatigue (Duration:10-25 min)</a:t>
            </a:r>
          </a:p>
          <a:p>
            <a:pPr lvl="1">
              <a:buClr>
                <a:srgbClr val="EE2A23"/>
              </a:buClr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</a:rPr>
              <a:t>Ergonomic burden: chin rest, one eye covered, clinic-bound</a:t>
            </a:r>
          </a:p>
          <a:p>
            <a:pPr>
              <a:buClr>
                <a:srgbClr val="EE2A23"/>
              </a:buClr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/>
                </a:solidFill>
              </a:rPr>
              <a:t>Highly variable</a:t>
            </a:r>
          </a:p>
          <a:p>
            <a:pPr lvl="1">
              <a:buClr>
                <a:srgbClr val="EE2A23"/>
              </a:buClr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</a:rPr>
              <a:t>Up to 40% unreliable tests in some studies</a:t>
            </a:r>
            <a:r>
              <a:rPr lang="en-US" sz="2400" baseline="30000" dirty="0">
                <a:solidFill>
                  <a:schemeClr val="bg1"/>
                </a:solidFill>
              </a:rPr>
              <a:t>2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6CCDF85-3280-3542-9647-8105EC0AC318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940356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6CCDF85-3280-3542-9647-8105EC0AC318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84862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6CCDF85-3280-3542-9647-8105EC0AC318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218559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6CCDF85-3280-3542-9647-8105EC0AC318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054328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6CCDF85-3280-3542-9647-8105EC0AC318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522247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6CCDF85-3280-3542-9647-8105EC0AC318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954917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6CCDF85-3280-3542-9647-8105EC0AC318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812962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6CCDF85-3280-3542-9647-8105EC0AC318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55494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09600" y="1752600"/>
            <a:ext cx="9296400" cy="1828800"/>
          </a:xfrm>
        </p:spPr>
        <p:txBody>
          <a:bodyPr anchor="b"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aseline="0"/>
            </a:lvl1pPr>
          </a:lstStyle>
          <a:p>
            <a:r>
              <a:rPr lang="en-US" dirty="0"/>
              <a:t>Cover Slide Title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609600" y="3810000"/>
            <a:ext cx="9296400" cy="1828800"/>
          </a:xfrm>
        </p:spPr>
        <p:txBody>
          <a:bodyPr>
            <a:noAutofit/>
          </a:bodyPr>
          <a:lstStyle>
            <a:lvl1pPr marL="0" indent="0" algn="l">
              <a:spcBef>
                <a:spcPts val="0"/>
              </a:spcBef>
              <a:buNone/>
              <a:defRPr sz="2800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Presenter info, date, etc.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8D684D89-077B-0A41-8251-01DDD4EE7569}"/>
              </a:ext>
            </a:extLst>
          </p:cNvPr>
          <p:cNvGrpSpPr/>
          <p:nvPr userDrawn="1"/>
        </p:nvGrpSpPr>
        <p:grpSpPr>
          <a:xfrm>
            <a:off x="10115190" y="1143000"/>
            <a:ext cx="2028354" cy="5931564"/>
            <a:chOff x="10183855" y="1277850"/>
            <a:chExt cx="2028354" cy="5931564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8E1AC400-19E3-D64B-9CAF-0366DC0D22E6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0224273" y="1277850"/>
              <a:ext cx="1987936" cy="1987936"/>
            </a:xfrm>
            <a:prstGeom prst="rect">
              <a:avLst/>
            </a:prstGeom>
          </p:spPr>
        </p:pic>
        <p:pic>
          <p:nvPicPr>
            <p:cNvPr id="16" name="Picture 15">
              <a:extLst>
                <a:ext uri="{FF2B5EF4-FFF2-40B4-BE49-F238E27FC236}">
                  <a16:creationId xmlns:a16="http://schemas.microsoft.com/office/drawing/2014/main" id="{7D090710-AAEC-CA47-9DF2-5995499DD003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alphaModFix amt="51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0204064" y="3249664"/>
              <a:ext cx="1987936" cy="1987936"/>
            </a:xfrm>
            <a:prstGeom prst="rect">
              <a:avLst/>
            </a:prstGeom>
          </p:spPr>
        </p:pic>
        <p:pic>
          <p:nvPicPr>
            <p:cNvPr id="17" name="Picture 16">
              <a:extLst>
                <a:ext uri="{FF2B5EF4-FFF2-40B4-BE49-F238E27FC236}">
                  <a16:creationId xmlns:a16="http://schemas.microsoft.com/office/drawing/2014/main" id="{63457CC5-B7B7-AF40-ACE0-22C2548057C0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alphaModFix amt="25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0183855" y="5221478"/>
              <a:ext cx="1987936" cy="1987936"/>
            </a:xfrm>
            <a:prstGeom prst="rect">
              <a:avLst/>
            </a:prstGeom>
          </p:spPr>
        </p:pic>
      </p:grpSp>
      <p:pic>
        <p:nvPicPr>
          <p:cNvPr id="18" name="Picture 17">
            <a:extLst>
              <a:ext uri="{FF2B5EF4-FFF2-40B4-BE49-F238E27FC236}">
                <a16:creationId xmlns:a16="http://schemas.microsoft.com/office/drawing/2014/main" id="{94D4FBE5-58AE-034F-ABDD-1FFBA3D9D5E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9600" y="490450"/>
            <a:ext cx="2481226" cy="787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5617866"/>
      </p:ext>
    </p:extLst>
  </p:cSld>
  <p:clrMapOvr>
    <a:masterClrMapping/>
  </p:clrMapOvr>
  <p:transition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000">
                <a:solidFill>
                  <a:schemeClr val="tx2"/>
                </a:solidFill>
              </a:defRPr>
            </a:lvl1pPr>
          </a:lstStyle>
          <a:p>
            <a:fld id="{12A9E14D-4218-D743-BB5B-B907FBBABC6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itle 1"/>
          <p:cNvSpPr>
            <a:spLocks noGrp="1"/>
          </p:cNvSpPr>
          <p:nvPr>
            <p:ph type="title" hasCustomPrompt="1"/>
          </p:nvPr>
        </p:nvSpPr>
        <p:spPr>
          <a:xfrm>
            <a:off x="609600" y="1752600"/>
            <a:ext cx="9906000" cy="1828800"/>
          </a:xfrm>
        </p:spPr>
        <p:txBody>
          <a:bodyPr anchor="b">
            <a:noAutofit/>
          </a:bodyPr>
          <a:lstStyle>
            <a:lvl1pPr>
              <a:defRPr sz="4400"/>
            </a:lvl1pPr>
          </a:lstStyle>
          <a:p>
            <a:r>
              <a:rPr lang="en-US" dirty="0"/>
              <a:t>Section Divider Title</a:t>
            </a:r>
          </a:p>
        </p:txBody>
      </p:sp>
      <p:sp>
        <p:nvSpPr>
          <p:cNvPr id="8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609600" y="3810000"/>
            <a:ext cx="9906000" cy="1828800"/>
          </a:xfrm>
        </p:spPr>
        <p:txBody>
          <a:bodyPr>
            <a:noAutofit/>
          </a:bodyPr>
          <a:lstStyle>
            <a:lvl1pPr marL="0" indent="0">
              <a:spcBef>
                <a:spcPts val="0"/>
              </a:spcBef>
              <a:buNone/>
              <a:defRPr sz="28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Section Divider Subtitle</a:t>
            </a:r>
          </a:p>
          <a:p>
            <a:pPr lvl="0"/>
            <a:endParaRPr lang="en-US" dirty="0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0BC07B2A-7A36-2F44-9DC6-D6DB31E9D799}"/>
              </a:ext>
            </a:extLst>
          </p:cNvPr>
          <p:cNvGrpSpPr/>
          <p:nvPr userDrawn="1"/>
        </p:nvGrpSpPr>
        <p:grpSpPr>
          <a:xfrm>
            <a:off x="10630165" y="-304800"/>
            <a:ext cx="1513450" cy="4524350"/>
            <a:chOff x="10673291" y="-255386"/>
            <a:chExt cx="1513450" cy="4524350"/>
          </a:xfrm>
        </p:grpSpPr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F459B018-5159-0843-AB03-18D86F8C57D0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0683323" y="2765546"/>
              <a:ext cx="1503418" cy="1503418"/>
            </a:xfrm>
            <a:prstGeom prst="rect">
              <a:avLst/>
            </a:prstGeom>
          </p:spPr>
        </p:pic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76815838-1A8E-0A4F-ADC5-5FD50F5BA218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alphaModFix amt="51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0673291" y="1262625"/>
              <a:ext cx="1503418" cy="1503418"/>
            </a:xfrm>
            <a:prstGeom prst="rect">
              <a:avLst/>
            </a:prstGeom>
          </p:spPr>
        </p:pic>
        <p:pic>
          <p:nvPicPr>
            <p:cNvPr id="15" name="Picture 14">
              <a:extLst>
                <a:ext uri="{FF2B5EF4-FFF2-40B4-BE49-F238E27FC236}">
                  <a16:creationId xmlns:a16="http://schemas.microsoft.com/office/drawing/2014/main" id="{50BA9F79-E7C0-2547-B388-C8A4CAE9D4D4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alphaModFix amt="25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0683323" y="-255386"/>
              <a:ext cx="1503418" cy="1503418"/>
            </a:xfrm>
            <a:prstGeom prst="rect">
              <a:avLst/>
            </a:prstGeom>
          </p:spPr>
        </p:pic>
      </p:grpSp>
      <p:pic>
        <p:nvPicPr>
          <p:cNvPr id="17" name="Picture 16">
            <a:extLst>
              <a:ext uri="{FF2B5EF4-FFF2-40B4-BE49-F238E27FC236}">
                <a16:creationId xmlns:a16="http://schemas.microsoft.com/office/drawing/2014/main" id="{179D8151-38DF-694A-9A99-F7646267FDC4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3400" y="5859379"/>
            <a:ext cx="2481226" cy="787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715631"/>
      </p:ext>
    </p:extLst>
  </p:cSld>
  <p:clrMapOvr>
    <a:masterClrMapping/>
  </p:clrMapOvr>
  <p:transition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ne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 marL="688975" indent="-344488">
              <a:buFont typeface="Courier New" panose="02070309020205020404" pitchFamily="49" charset="0"/>
              <a:buChar char="o"/>
              <a:defRPr>
                <a:solidFill>
                  <a:schemeClr val="tx2"/>
                </a:solidFill>
              </a:defRPr>
            </a:lvl2pPr>
            <a:lvl3pPr marL="1027113" indent="-344488">
              <a:buFont typeface="Wingdings" panose="05000000000000000000" pitchFamily="2" charset="2"/>
              <a:buChar char="§"/>
              <a:defRPr>
                <a:solidFill>
                  <a:schemeClr val="tx2"/>
                </a:solidFill>
              </a:defRPr>
            </a:lvl3pPr>
            <a:lvl4pPr marL="1377950" indent="-350838">
              <a:buFont typeface="Wingdings" panose="05000000000000000000" pitchFamily="2" charset="2"/>
              <a:buChar char="ú"/>
              <a:defRPr>
                <a:solidFill>
                  <a:schemeClr val="tx2"/>
                </a:solidFill>
              </a:defRPr>
            </a:lvl4pPr>
            <a:lvl5pPr marL="1716088" indent="-344488">
              <a:buFont typeface="Arial" panose="020B0604020202020204" pitchFamily="34" charset="0"/>
              <a:buChar char="-"/>
              <a:defRPr>
                <a:solidFill>
                  <a:schemeClr val="tx2"/>
                </a:solidFill>
              </a:defRPr>
            </a:lvl5pPr>
            <a:lvl6pPr marL="2054225" indent="-344488">
              <a:defRPr/>
            </a:lvl6pPr>
            <a:lvl7pPr marL="2405063" indent="-346075">
              <a:defRPr/>
            </a:lvl7pPr>
            <a:lvl8pPr marL="2743200" indent="-339725">
              <a:defRPr/>
            </a:lvl8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000">
                <a:solidFill>
                  <a:schemeClr val="tx2"/>
                </a:solidFill>
              </a:defRPr>
            </a:lvl1pPr>
          </a:lstStyle>
          <a:p>
            <a:fld id="{12A9E14D-4218-D743-BB5B-B907FBBABC6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8928528"/>
      </p:ext>
    </p:extLst>
  </p:cSld>
  <p:clrMapOvr>
    <a:masterClrMapping/>
  </p:clrMapOvr>
  <p:transition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76400"/>
            <a:ext cx="5029200" cy="4114800"/>
          </a:xfrm>
        </p:spPr>
        <p:txBody>
          <a:bodyPr/>
          <a:lstStyle>
            <a:lvl2pPr marL="688975" indent="-344488">
              <a:defRPr/>
            </a:lvl2pPr>
            <a:lvl3pPr marL="1027113" indent="-344488">
              <a:defRPr/>
            </a:lvl3pPr>
            <a:lvl4pPr marL="1377950" indent="-344488">
              <a:defRPr/>
            </a:lvl4pPr>
            <a:lvl5pPr marL="1716088" indent="-344488">
              <a:defRPr/>
            </a:lvl5pPr>
            <a:lvl6pPr marL="2054225" indent="-344488">
              <a:defRPr/>
            </a:lvl6pPr>
            <a:lvl7pPr marL="2405063" indent="-346075">
              <a:defRPr/>
            </a:lvl7pPr>
            <a:lvl8pPr marL="2743200" indent="-339725">
              <a:defRPr/>
            </a:lvl8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53200" y="1676400"/>
            <a:ext cx="5029200" cy="4114800"/>
          </a:xfrm>
        </p:spPr>
        <p:txBody>
          <a:bodyPr/>
          <a:lstStyle>
            <a:lvl2pPr marL="688975" indent="-344488">
              <a:defRPr/>
            </a:lvl2pPr>
            <a:lvl3pPr marL="1027113" indent="-344488">
              <a:defRPr/>
            </a:lvl3pPr>
            <a:lvl4pPr marL="1377950" indent="-344488">
              <a:defRPr/>
            </a:lvl4pPr>
            <a:lvl5pPr marL="1716088" indent="-344488">
              <a:defRPr/>
            </a:lvl5pPr>
            <a:lvl6pPr marL="2054225" indent="-344488">
              <a:defRPr/>
            </a:lvl6pPr>
            <a:lvl7pPr marL="2405063" indent="-346075">
              <a:defRPr/>
            </a:lvl7pPr>
            <a:lvl8pPr marL="2743200" indent="-338138">
              <a:defRPr/>
            </a:lvl8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A9E14D-4218-D743-BB5B-B907FBBABC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544269"/>
      </p:ext>
    </p:extLst>
  </p:cSld>
  <p:clrMapOvr>
    <a:masterClrMapping/>
  </p:clrMapOvr>
  <p:transition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-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7467600" y="1676400"/>
            <a:ext cx="4114800" cy="4114800"/>
          </a:xfrm>
          <a:prstGeom prst="ellipse">
            <a:avLst/>
          </a:prstGeo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76400"/>
            <a:ext cx="59436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A9E14D-4218-D743-BB5B-B907FBBABC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235035"/>
      </p:ext>
    </p:extLst>
  </p:cSld>
  <p:clrMapOvr>
    <a:masterClrMapping/>
  </p:clrMapOvr>
  <p:transition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A9E14D-4218-D743-BB5B-B907FBBABC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0791671"/>
      </p:ext>
    </p:extLst>
  </p:cSld>
  <p:clrMapOvr>
    <a:masterClrMapping/>
  </p:clrMapOvr>
  <p:transition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Fin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9C2B4C8-DE91-6542-923A-5296A4C9EE4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981200" y="1981200"/>
            <a:ext cx="7910493" cy="25103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5406562"/>
      </p:ext>
    </p:extLst>
  </p:cSld>
  <p:clrMapOvr>
    <a:masterClrMapping/>
  </p:clrMapOvr>
  <p:transition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28600"/>
            <a:ext cx="10972800" cy="12192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76400"/>
            <a:ext cx="10972800" cy="41148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14801" y="6553200"/>
            <a:ext cx="3962399" cy="228600"/>
          </a:xfrm>
          <a:prstGeom prst="rect">
            <a:avLst/>
          </a:prstGeom>
        </p:spPr>
        <p:txBody>
          <a:bodyPr vert="horz" wrap="none" lIns="91440" tIns="45720" rIns="91440" bIns="45720" rtlCol="0" anchor="ctr">
            <a:noAutofit/>
          </a:bodyPr>
          <a:lstStyle>
            <a:lvl1pPr algn="ctr">
              <a:defRPr sz="90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44200" y="6553200"/>
            <a:ext cx="838200" cy="228600"/>
          </a:xfrm>
          <a:prstGeom prst="rect">
            <a:avLst/>
          </a:prstGeom>
        </p:spPr>
        <p:txBody>
          <a:bodyPr vert="horz" wrap="none" lIns="91440" tIns="45720" rIns="91440" bIns="45720" rtlCol="0" anchor="ctr">
            <a:noAutofit/>
          </a:bodyPr>
          <a:lstStyle>
            <a:lvl1pPr algn="r">
              <a:defRPr sz="1000">
                <a:solidFill>
                  <a:schemeClr val="tx2"/>
                </a:solidFill>
              </a:defRPr>
            </a:lvl1pPr>
          </a:lstStyle>
          <a:p>
            <a:fld id="{12A9E14D-4218-D743-BB5B-B907FBBABC66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8" name="Straight Connector 17"/>
          <p:cNvCxnSpPr/>
          <p:nvPr/>
        </p:nvCxnSpPr>
        <p:spPr>
          <a:xfrm>
            <a:off x="609600" y="6397083"/>
            <a:ext cx="0" cy="0"/>
          </a:xfrm>
          <a:prstGeom prst="line">
            <a:avLst/>
          </a:prstGeom>
          <a:ln w="9525" cmpd="sng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1" name="Group 10">
            <a:extLst>
              <a:ext uri="{FF2B5EF4-FFF2-40B4-BE49-F238E27FC236}">
                <a16:creationId xmlns:a16="http://schemas.microsoft.com/office/drawing/2014/main" id="{693D9F57-0AF4-0344-8015-7402AED57C02}"/>
              </a:ext>
            </a:extLst>
          </p:cNvPr>
          <p:cNvGrpSpPr/>
          <p:nvPr userDrawn="1"/>
        </p:nvGrpSpPr>
        <p:grpSpPr>
          <a:xfrm>
            <a:off x="10134600" y="51832"/>
            <a:ext cx="2366934" cy="792088"/>
            <a:chOff x="10029658" y="-1555"/>
            <a:chExt cx="2366934" cy="792088"/>
          </a:xfrm>
        </p:grpSpPr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7EE70B31-AD7E-C146-9B69-28D43B1A9C2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9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0029658" y="1555"/>
              <a:ext cx="788978" cy="788978"/>
            </a:xfrm>
            <a:prstGeom prst="rect">
              <a:avLst/>
            </a:prstGeom>
          </p:spPr>
        </p:pic>
        <p:pic>
          <p:nvPicPr>
            <p:cNvPr id="15" name="Picture 14">
              <a:extLst>
                <a:ext uri="{FF2B5EF4-FFF2-40B4-BE49-F238E27FC236}">
                  <a16:creationId xmlns:a16="http://schemas.microsoft.com/office/drawing/2014/main" id="{5B9957C7-4B16-694E-B156-6701410CF4E7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9" cstate="screen">
              <a:alphaModFix amt="50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0818636" y="0"/>
              <a:ext cx="788978" cy="788978"/>
            </a:xfrm>
            <a:prstGeom prst="rect">
              <a:avLst/>
            </a:prstGeom>
          </p:spPr>
        </p:pic>
        <p:pic>
          <p:nvPicPr>
            <p:cNvPr id="16" name="Picture 15">
              <a:extLst>
                <a:ext uri="{FF2B5EF4-FFF2-40B4-BE49-F238E27FC236}">
                  <a16:creationId xmlns:a16="http://schemas.microsoft.com/office/drawing/2014/main" id="{3337C054-F67B-214F-A7CE-C688D85B7B96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9" cstate="screen">
              <a:alphaModFix amt="25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1607614" y="-1555"/>
              <a:ext cx="788978" cy="788978"/>
            </a:xfrm>
            <a:prstGeom prst="rect">
              <a:avLst/>
            </a:prstGeom>
          </p:spPr>
        </p:pic>
      </p:grpSp>
      <p:pic>
        <p:nvPicPr>
          <p:cNvPr id="20" name="Picture 19">
            <a:extLst>
              <a:ext uri="{FF2B5EF4-FFF2-40B4-BE49-F238E27FC236}">
                <a16:creationId xmlns:a16="http://schemas.microsoft.com/office/drawing/2014/main" id="{5575DD7C-0D39-7F4B-AFA6-AE88E06A42B5}"/>
              </a:ext>
            </a:extLst>
          </p:cNvPr>
          <p:cNvPicPr>
            <a:picLocks noChangeAspect="1"/>
          </p:cNvPicPr>
          <p:nvPr userDrawn="1"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9600" y="5916195"/>
            <a:ext cx="2481226" cy="787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45391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8" r:id="rId3"/>
    <p:sldLayoutId id="2147483652" r:id="rId4"/>
    <p:sldLayoutId id="2147483656" r:id="rId5"/>
    <p:sldLayoutId id="2147483655" r:id="rId6"/>
    <p:sldLayoutId id="2147483657" r:id="rId7"/>
  </p:sldLayoutIdLst>
  <p:transition>
    <p:fade/>
  </p:transition>
  <p:hf sldNum="0" hdr="0" ftr="0" dt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4000" kern="1200">
          <a:solidFill>
            <a:srgbClr val="FF0000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lnSpc>
          <a:spcPct val="100000"/>
        </a:lnSpc>
        <a:spcBef>
          <a:spcPts val="1800"/>
        </a:spcBef>
        <a:buClr>
          <a:schemeClr val="bg2"/>
        </a:buClr>
        <a:buFont typeface="Arial"/>
        <a:buChar char="•"/>
        <a:tabLst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8975" indent="-344488" algn="l" defTabSz="914400" rtl="0" eaLnBrk="1" latinLnBrk="0" hangingPunct="1">
        <a:lnSpc>
          <a:spcPct val="100000"/>
        </a:lnSpc>
        <a:spcBef>
          <a:spcPts val="600"/>
        </a:spcBef>
        <a:buClr>
          <a:schemeClr val="bg2"/>
        </a:buClr>
        <a:buFont typeface="Courier New" panose="02070309020205020404" pitchFamily="49" charset="0"/>
        <a:buChar char="o"/>
        <a:tabLst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027113" indent="-344488" algn="l" defTabSz="914400" rtl="0" eaLnBrk="1" latinLnBrk="0" hangingPunct="1">
        <a:lnSpc>
          <a:spcPct val="100000"/>
        </a:lnSpc>
        <a:spcBef>
          <a:spcPts val="600"/>
        </a:spcBef>
        <a:buClr>
          <a:schemeClr val="bg2"/>
        </a:buClr>
        <a:buFont typeface="Wingdings" panose="05000000000000000000" pitchFamily="2" charset="2"/>
        <a:buChar char="§"/>
        <a:tabLst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7950" indent="-344488" algn="l" defTabSz="914400" rtl="0" eaLnBrk="1" latinLnBrk="0" hangingPunct="1">
        <a:lnSpc>
          <a:spcPct val="100000"/>
        </a:lnSpc>
        <a:spcBef>
          <a:spcPts val="600"/>
        </a:spcBef>
        <a:buClr>
          <a:schemeClr val="bg2"/>
        </a:buClr>
        <a:buFont typeface="Wingdings" panose="05000000000000000000" pitchFamily="2" charset="2"/>
        <a:buChar char="ú"/>
        <a:tabLst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716088" indent="-344488" algn="l" defTabSz="914400" rtl="0" eaLnBrk="1" latinLnBrk="0" hangingPunct="1">
        <a:lnSpc>
          <a:spcPct val="100000"/>
        </a:lnSpc>
        <a:spcBef>
          <a:spcPts val="600"/>
        </a:spcBef>
        <a:buClr>
          <a:schemeClr val="bg2"/>
        </a:buClr>
        <a:buFont typeface="Arial" panose="020B0604020202020204" pitchFamily="34" charset="0"/>
        <a:buChar char="-"/>
        <a:tabLst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054225" indent="-344488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200" kern="1200">
          <a:solidFill>
            <a:schemeClr val="tx2"/>
          </a:solidFill>
          <a:latin typeface="+mn-lt"/>
          <a:ea typeface="+mn-ea"/>
          <a:cs typeface="+mn-cs"/>
        </a:defRPr>
      </a:lvl6pPr>
      <a:lvl7pPr marL="2405063" indent="-346075" algn="l" defTabSz="914400" rtl="0" eaLnBrk="1" latinLnBrk="0" hangingPunct="1">
        <a:lnSpc>
          <a:spcPct val="90000"/>
        </a:lnSpc>
        <a:spcBef>
          <a:spcPts val="500"/>
        </a:spcBef>
        <a:buFont typeface="Courier New" panose="02070309020205020404" pitchFamily="49" charset="0"/>
        <a:buChar char="o"/>
        <a:defRPr sz="1000" kern="1200">
          <a:solidFill>
            <a:schemeClr val="tx2"/>
          </a:solidFill>
          <a:latin typeface="+mn-lt"/>
          <a:ea typeface="+mn-ea"/>
          <a:cs typeface="+mn-cs"/>
        </a:defRPr>
      </a:lvl7pPr>
      <a:lvl8pPr marL="2743200" indent="-339725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900" kern="120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7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5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notesSlide" Target="../notesSlides/notesSlide3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microsoft.com/office/2007/relationships/media" Target="../media/media3.mov"/><Relationship Id="rId7" Type="http://schemas.openxmlformats.org/officeDocument/2006/relationships/image" Target="../media/image16.png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6" Type="http://schemas.openxmlformats.org/officeDocument/2006/relationships/notesSlide" Target="../notesSlides/notesSlide4.xml"/><Relationship Id="rId5" Type="http://schemas.openxmlformats.org/officeDocument/2006/relationships/slideLayout" Target="../slideLayouts/slideLayout3.xml"/><Relationship Id="rId4" Type="http://schemas.openxmlformats.org/officeDocument/2006/relationships/video" Target="../media/media3.mov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7" Type="http://schemas.openxmlformats.org/officeDocument/2006/relationships/image" Target="../media/image2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image" Target="../media/image26.png"/><Relationship Id="rId7" Type="http://schemas.openxmlformats.org/officeDocument/2006/relationships/image" Target="../media/image29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10" Type="http://schemas.microsoft.com/office/2007/relationships/hdphoto" Target="../media/hdphoto2.wdp"/><Relationship Id="rId4" Type="http://schemas.openxmlformats.org/officeDocument/2006/relationships/image" Target="../media/image2.png"/><Relationship Id="rId9" Type="http://schemas.openxmlformats.org/officeDocument/2006/relationships/image" Target="../media/image3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280409AB-0A7E-FB61-AEDA-272E3530CDF7}"/>
              </a:ext>
            </a:extLst>
          </p:cNvPr>
          <p:cNvSpPr/>
          <p:nvPr/>
        </p:nvSpPr>
        <p:spPr>
          <a:xfrm>
            <a:off x="457200" y="69745"/>
            <a:ext cx="2743200" cy="17526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D970A47-D99D-6A3F-75CF-D2CC04100FB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09600" y="2612495"/>
            <a:ext cx="9448800" cy="1828800"/>
          </a:xfrm>
        </p:spPr>
        <p:txBody>
          <a:bodyPr/>
          <a:lstStyle/>
          <a:p>
            <a:r>
              <a:rPr lang="en-US" sz="3600" dirty="0">
                <a:solidFill>
                  <a:schemeClr val="bg1"/>
                </a:solidFill>
                <a:latin typeface="Univia Pro Regular" pitchFamily="2" charset="77"/>
                <a:cs typeface="Times New Roman" panose="02020603050405020304" pitchFamily="18" charset="0"/>
              </a:rPr>
              <a:t>Neuroergonomics of an At-Home VR-based Psychophysical Procedure Compared to Clinical Visual Field Perimetry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B597944-73D1-86A8-1C5E-627BE24A35F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09600" y="4635023"/>
            <a:ext cx="9296400" cy="548640"/>
          </a:xfrm>
        </p:spPr>
        <p:txBody>
          <a:bodyPr/>
          <a:lstStyle/>
          <a:p>
            <a:r>
              <a:rPr lang="en-US" sz="2400" dirty="0">
                <a:solidFill>
                  <a:srgbClr val="FFFFFF"/>
                </a:solidFill>
                <a:latin typeface="Univia Pro Regular" pitchFamily="2" charset="77"/>
                <a:ea typeface="Calibri" pitchFamily="34" charset="-122"/>
                <a:cs typeface="Calibri" pitchFamily="34" charset="-120"/>
              </a:rPr>
              <a:t>Ronald Zambrano, MSc, PhD(c)</a:t>
            </a:r>
            <a:endParaRPr lang="en-US" sz="2400" dirty="0">
              <a:latin typeface="Univia Pro Regular" pitchFamily="2" charset="77"/>
            </a:endParaRPr>
          </a:p>
        </p:txBody>
      </p:sp>
      <p:sp>
        <p:nvSpPr>
          <p:cNvPr id="5" name="Shape 3">
            <a:extLst>
              <a:ext uri="{FF2B5EF4-FFF2-40B4-BE49-F238E27FC236}">
                <a16:creationId xmlns:a16="http://schemas.microsoft.com/office/drawing/2014/main" id="{D8BEFE10-55E4-28CB-6FB7-8271B964C73F}"/>
              </a:ext>
            </a:extLst>
          </p:cNvPr>
          <p:cNvSpPr/>
          <p:nvPr/>
        </p:nvSpPr>
        <p:spPr>
          <a:xfrm>
            <a:off x="685799" y="4558599"/>
            <a:ext cx="9220201" cy="223"/>
          </a:xfrm>
          <a:prstGeom prst="line">
            <a:avLst/>
          </a:prstGeom>
          <a:noFill/>
          <a:ln w="25400">
            <a:solidFill>
              <a:srgbClr val="ED2A23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734F15F9-86D9-65D1-FA1F-B256367EFC13}"/>
              </a:ext>
            </a:extLst>
          </p:cNvPr>
          <p:cNvSpPr txBox="1"/>
          <p:nvPr/>
        </p:nvSpPr>
        <p:spPr>
          <a:xfrm>
            <a:off x="609600" y="6248400"/>
            <a:ext cx="115824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en-US" sz="2400" dirty="0">
                <a:solidFill>
                  <a:srgbClr val="ED2A23"/>
                </a:solidFill>
                <a:latin typeface="Georgia" panose="02040502050405020303" pitchFamily="18" charset="0"/>
                <a:ea typeface="Calibri" pitchFamily="34" charset="-122"/>
                <a:cs typeface="Calibri" pitchFamily="34" charset="-120"/>
              </a:rPr>
              <a:t>6</a:t>
            </a:r>
            <a:r>
              <a:rPr lang="en-US" sz="2400" baseline="30000" dirty="0">
                <a:solidFill>
                  <a:srgbClr val="ED2A23"/>
                </a:solidFill>
                <a:latin typeface="Georgia" panose="02040502050405020303" pitchFamily="18" charset="0"/>
                <a:ea typeface="Calibri" pitchFamily="34" charset="-122"/>
                <a:cs typeface="Calibri" pitchFamily="34" charset="-120"/>
              </a:rPr>
              <a:t>th</a:t>
            </a:r>
            <a:r>
              <a:rPr lang="en-US" sz="2400" dirty="0">
                <a:solidFill>
                  <a:srgbClr val="ED2A23"/>
                </a:solidFill>
                <a:latin typeface="Georgia" panose="02040502050405020303" pitchFamily="18" charset="0"/>
                <a:ea typeface="Calibri" pitchFamily="34" charset="-122"/>
                <a:cs typeface="Calibri" pitchFamily="34" charset="-120"/>
              </a:rPr>
              <a:t> International Neuroergonomics Conference — Boston, MA </a:t>
            </a:r>
            <a:endParaRPr lang="en-US" sz="2400" dirty="0">
              <a:solidFill>
                <a:srgbClr val="ED2A23"/>
              </a:solidFill>
              <a:latin typeface="Georgia" panose="02040502050405020303" pitchFamily="18" charset="0"/>
            </a:endParaRPr>
          </a:p>
        </p:txBody>
      </p:sp>
      <p:pic>
        <p:nvPicPr>
          <p:cNvPr id="16" name="Picture 15" descr="A red and black logo&#10;&#10;Description automatically generated">
            <a:extLst>
              <a:ext uri="{FF2B5EF4-FFF2-40B4-BE49-F238E27FC236}">
                <a16:creationId xmlns:a16="http://schemas.microsoft.com/office/drawing/2014/main" id="{873CE4ED-2192-48F3-E883-52D8F12F8E4D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5799" y="304799"/>
            <a:ext cx="2209801" cy="1767841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F86ECE86-B5A7-06A7-6F3F-654A51E1CA37}"/>
              </a:ext>
            </a:extLst>
          </p:cNvPr>
          <p:cNvSpPr txBox="1"/>
          <p:nvPr/>
        </p:nvSpPr>
        <p:spPr>
          <a:xfrm>
            <a:off x="609600" y="5144849"/>
            <a:ext cx="982980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chemeClr val="bg1">
                    <a:lumMod val="50000"/>
                  </a:schemeClr>
                </a:solidFill>
                <a:latin typeface="Univia Pro Regular" pitchFamily="2" charset="77"/>
                <a:ea typeface="Calibri" pitchFamily="34" charset="-122"/>
                <a:cs typeface="Calibri" pitchFamily="34" charset="-120"/>
              </a:rPr>
              <a:t>Wills Eye Hospital, Glaucoma Service, Philadelphia, PA, USA</a:t>
            </a:r>
          </a:p>
          <a:p>
            <a:r>
              <a:rPr lang="en-US" b="1" dirty="0">
                <a:solidFill>
                  <a:schemeClr val="bg1">
                    <a:lumMod val="50000"/>
                  </a:schemeClr>
                </a:solidFill>
                <a:latin typeface="Univia Pro Regular" pitchFamily="2" charset="77"/>
                <a:ea typeface="Calibri" pitchFamily="34" charset="-122"/>
                <a:cs typeface="Calibri" pitchFamily="34" charset="-120"/>
              </a:rPr>
              <a:t>Drexel University, School of Biomedical Engineering and Science, Philadelphia, PA, USA</a:t>
            </a:r>
          </a:p>
          <a:p>
            <a:endParaRPr lang="en-US" b="1" dirty="0">
              <a:solidFill>
                <a:schemeClr val="bg1">
                  <a:lumMod val="50000"/>
                </a:schemeClr>
              </a:solidFill>
              <a:latin typeface="Univia Pro Regular" pitchFamily="2" charset="77"/>
              <a:ea typeface="Calibri" pitchFamily="34" charset="-122"/>
              <a:cs typeface="Calibri" pitchFamily="34" charset="-12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B1FB92D-1183-F0E9-B166-F0017564CCF6}"/>
              </a:ext>
            </a:extLst>
          </p:cNvPr>
          <p:cNvSpPr txBox="1"/>
          <p:nvPr/>
        </p:nvSpPr>
        <p:spPr>
          <a:xfrm>
            <a:off x="636069" y="2362200"/>
            <a:ext cx="94488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en-US" sz="2400" b="1" i="0" dirty="0">
                <a:solidFill>
                  <a:srgbClr val="ED2A23"/>
                </a:solidFill>
                <a:effectLst/>
                <a:latin typeface="Univia Pro Regular" pitchFamily="2" charset="77"/>
              </a:rPr>
              <a:t>Session 1: Clinical </a:t>
            </a:r>
            <a:r>
              <a:rPr lang="en-US" sz="2400" b="1" i="0" dirty="0">
                <a:solidFill>
                  <a:srgbClr val="EE2A23"/>
                </a:solidFill>
                <a:effectLst/>
                <a:latin typeface="Univia Pro Regular" pitchFamily="2" charset="77"/>
              </a:rPr>
              <a:t>Neuroergonomics</a:t>
            </a:r>
            <a:r>
              <a:rPr lang="en-US" sz="2400" b="1" i="0" dirty="0">
                <a:solidFill>
                  <a:srgbClr val="ED2A23"/>
                </a:solidFill>
                <a:effectLst/>
                <a:latin typeface="Univia Pro Regular" pitchFamily="2" charset="77"/>
              </a:rPr>
              <a:t> &amp; Brain Health</a:t>
            </a:r>
            <a:endParaRPr lang="en-US" sz="2400" b="1" dirty="0">
              <a:solidFill>
                <a:srgbClr val="ED2A23"/>
              </a:solidFill>
              <a:latin typeface="Univia Pro Regular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3506944740"/>
      </p:ext>
    </p:extLst>
  </p:cSld>
  <p:clrMapOvr>
    <a:masterClrMapping/>
  </p:clrMapOvr>
  <p:transition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4318D3-1034-D407-1E05-A5DA38C8AE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 b="1" dirty="0">
                <a:solidFill>
                  <a:srgbClr val="EE2A23"/>
                </a:solidFill>
                <a:latin typeface="Univia Pro Regular" pitchFamily="2" charset="77"/>
              </a:rPr>
              <a:t>Financial Disclosure</a:t>
            </a:r>
            <a:endParaRPr lang="en-US" dirty="0">
              <a:solidFill>
                <a:srgbClr val="EE2A23"/>
              </a:solidFill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AF33D1B-EBFA-FEC7-42C8-BE12CBE22B3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0" dirty="0">
                <a:solidFill>
                  <a:srgbClr val="FFFFFF"/>
                </a:solidFill>
              </a:rPr>
              <a:t>I have no financial interests to disclose</a:t>
            </a:r>
          </a:p>
        </p:txBody>
      </p:sp>
    </p:spTree>
    <p:extLst>
      <p:ext uri="{BB962C8B-B14F-4D97-AF65-F5344CB8AC3E}">
        <p14:creationId xmlns:p14="http://schemas.microsoft.com/office/powerpoint/2010/main" val="1053638188"/>
      </p:ext>
    </p:extLst>
  </p:cSld>
  <p:clrMapOvr>
    <a:masterClrMapping/>
  </p:clrMapOvr>
  <p:transition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599" y="1676400"/>
            <a:ext cx="7086601" cy="4114800"/>
          </a:xfrm>
        </p:spPr>
        <p:txBody>
          <a:bodyPr wrap="square"/>
          <a:lstStyle/>
          <a:p>
            <a:pPr>
              <a:buClr>
                <a:srgbClr val="EE2A23"/>
              </a:buClr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/>
                </a:solidFill>
              </a:rPr>
              <a:t>Perimetry, quantitatively maps functional vision</a:t>
            </a:r>
          </a:p>
          <a:p>
            <a:pPr lvl="1">
              <a:buClr>
                <a:srgbClr val="EE2A23"/>
              </a:buClr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</a:rPr>
              <a:t>Standard of care across ophthalmology</a:t>
            </a:r>
          </a:p>
          <a:p>
            <a:pPr lvl="1">
              <a:buClr>
                <a:srgbClr val="EE2A23"/>
              </a:buClr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</a:rPr>
              <a:t>Guides diagnosis, monitoring, treatment</a:t>
            </a:r>
          </a:p>
          <a:p>
            <a:pPr lvl="1">
              <a:buClr>
                <a:srgbClr val="EE2A23"/>
              </a:buClr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</a:rPr>
              <a:t>Critical for irreversible diseases like glaucoma </a:t>
            </a:r>
          </a:p>
          <a:p>
            <a:pPr>
              <a:buClr>
                <a:srgbClr val="EE2A23"/>
              </a:buClr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/>
                </a:solidFill>
              </a:rPr>
              <a:t>Informs where and how much a patient sees </a:t>
            </a:r>
          </a:p>
          <a:p>
            <a:pPr>
              <a:buClr>
                <a:srgbClr val="EE2A23"/>
              </a:buClr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/>
                </a:solidFill>
              </a:rPr>
              <a:t>Detects vision loss, even when patients can’t</a:t>
            </a:r>
          </a:p>
          <a:p>
            <a:pPr>
              <a:buClr>
                <a:srgbClr val="EE2A23"/>
              </a:buClr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/>
                </a:solidFill>
              </a:rPr>
              <a:t>Visual function reference standard for decades</a:t>
            </a:r>
            <a:r>
              <a:rPr lang="en-US" baseline="30000" dirty="0">
                <a:solidFill>
                  <a:schemeClr val="bg1"/>
                </a:solidFill>
              </a:rPr>
              <a:t>1</a:t>
            </a:r>
          </a:p>
        </p:txBody>
      </p:sp>
      <p:sp>
        <p:nvSpPr>
          <p:cNvPr id="21" name="Title 20">
            <a:extLst>
              <a:ext uri="{FF2B5EF4-FFF2-40B4-BE49-F238E27FC236}">
                <a16:creationId xmlns:a16="http://schemas.microsoft.com/office/drawing/2014/main" id="{1B0224DD-658E-F6A7-C9C8-7BF8A3D93B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 b="1" dirty="0">
                <a:solidFill>
                  <a:srgbClr val="EE2A23"/>
                </a:solidFill>
                <a:latin typeface="Univia Pro Regular" pitchFamily="2" charset="77"/>
              </a:rPr>
              <a:t>The Visual Field Test</a:t>
            </a:r>
            <a:endParaRPr lang="en-US" sz="4400" dirty="0">
              <a:solidFill>
                <a:srgbClr val="EE2A23"/>
              </a:solidFill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5D9DA498-2223-FFF2-D1DD-C1DA6CF96631}"/>
              </a:ext>
            </a:extLst>
          </p:cNvPr>
          <p:cNvSpPr txBox="1"/>
          <p:nvPr/>
        </p:nvSpPr>
        <p:spPr>
          <a:xfrm>
            <a:off x="7469170" y="6087189"/>
            <a:ext cx="431553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US" dirty="0" err="1">
                <a:solidFill>
                  <a:schemeClr val="bg1">
                    <a:lumMod val="65000"/>
                  </a:schemeClr>
                </a:solidFill>
              </a:rPr>
              <a:t>zeiss.com</a:t>
            </a:r>
            <a:endParaRPr lang="en-US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B23727C5-3C65-D671-63F0-968B831450F2}"/>
              </a:ext>
            </a:extLst>
          </p:cNvPr>
          <p:cNvSpPr txBox="1"/>
          <p:nvPr/>
        </p:nvSpPr>
        <p:spPr>
          <a:xfrm>
            <a:off x="3571170" y="6386155"/>
            <a:ext cx="86106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bg1">
                    <a:lumMod val="65000"/>
                  </a:schemeClr>
                </a:solidFill>
              </a:rPr>
              <a:t>1. Li, A., &amp; De </a:t>
            </a:r>
            <a:r>
              <a:rPr lang="en-US" sz="1400" dirty="0" err="1">
                <a:solidFill>
                  <a:schemeClr val="bg1">
                    <a:lumMod val="65000"/>
                  </a:schemeClr>
                </a:solidFill>
              </a:rPr>
              <a:t>Moraes</a:t>
            </a:r>
            <a:r>
              <a:rPr lang="en-US" sz="1400" dirty="0">
                <a:solidFill>
                  <a:schemeClr val="bg1">
                    <a:lumMod val="65000"/>
                  </a:schemeClr>
                </a:solidFill>
              </a:rPr>
              <a:t>, C. G. (2025). Ophthalmology. Glaucoma, 8(5S), S20–S26. </a:t>
            </a:r>
          </a:p>
        </p:txBody>
      </p:sp>
      <p:pic>
        <p:nvPicPr>
          <p:cNvPr id="2054" name="Picture 6" descr="24-2 Visual Field May Miss Early Glaucomatous Damage">
            <a:extLst>
              <a:ext uri="{FF2B5EF4-FFF2-40B4-BE49-F238E27FC236}">
                <a16:creationId xmlns:a16="http://schemas.microsoft.com/office/drawing/2014/main" id="{87287B20-F59F-8497-1A92-6385F599E00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107" t="27937" r="7865" b="50519"/>
          <a:stretch/>
        </p:blipFill>
        <p:spPr bwMode="auto">
          <a:xfrm>
            <a:off x="7948229" y="4724400"/>
            <a:ext cx="3836471" cy="14331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ZEISS Humphrey Perimeters | ZEISS Medical Technology">
            <a:extLst>
              <a:ext uri="{FF2B5EF4-FFF2-40B4-BE49-F238E27FC236}">
                <a16:creationId xmlns:a16="http://schemas.microsoft.com/office/drawing/2014/main" id="{D82988DD-D717-9E31-1541-57C9140B3A4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77" b="5958"/>
          <a:stretch/>
        </p:blipFill>
        <p:spPr bwMode="auto">
          <a:xfrm>
            <a:off x="7948229" y="1230697"/>
            <a:ext cx="3836471" cy="34937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399790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20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1000"/>
                                        <p:tgtEl>
                                          <p:spTgt spid="20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20">
            <a:extLst>
              <a:ext uri="{FF2B5EF4-FFF2-40B4-BE49-F238E27FC236}">
                <a16:creationId xmlns:a16="http://schemas.microsoft.com/office/drawing/2014/main" id="{404EC5D3-886B-E4D7-42D5-FCE02558DF64}"/>
              </a:ext>
            </a:extLst>
          </p:cNvPr>
          <p:cNvSpPr txBox="1">
            <a:spLocks/>
          </p:cNvSpPr>
          <p:nvPr/>
        </p:nvSpPr>
        <p:spPr>
          <a:xfrm>
            <a:off x="609600" y="3048000"/>
            <a:ext cx="10972800" cy="12192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000" kern="1200">
                <a:solidFill>
                  <a:srgbClr val="FF0000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4400" b="1" dirty="0">
                <a:solidFill>
                  <a:srgbClr val="EE2A23"/>
                </a:solidFill>
                <a:latin typeface="Univia Pro Regular" pitchFamily="2" charset="77"/>
              </a:rPr>
              <a:t>There is one problem…</a:t>
            </a:r>
            <a:endParaRPr lang="en-US" sz="4400" dirty="0">
              <a:solidFill>
                <a:srgbClr val="EE2A23"/>
              </a:solidFill>
            </a:endParaRPr>
          </a:p>
        </p:txBody>
      </p:sp>
      <p:pic>
        <p:nvPicPr>
          <p:cNvPr id="12" name="Picture 11" descr="A screenshot of a web page&#10;&#10;Description automatically generated">
            <a:extLst>
              <a:ext uri="{FF2B5EF4-FFF2-40B4-BE49-F238E27FC236}">
                <a16:creationId xmlns:a16="http://schemas.microsoft.com/office/drawing/2014/main" id="{6CC273BA-AE10-53E7-BD70-9B543D2F87B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53400" y="90723"/>
            <a:ext cx="3886200" cy="2720340"/>
          </a:xfrm>
          <a:prstGeom prst="rect">
            <a:avLst/>
          </a:prstGeom>
        </p:spPr>
      </p:pic>
      <p:pic>
        <p:nvPicPr>
          <p:cNvPr id="14" name="Picture 13" descr="A screenshot of a computer&#10;&#10;Description automatically generated">
            <a:extLst>
              <a:ext uri="{FF2B5EF4-FFF2-40B4-BE49-F238E27FC236}">
                <a16:creationId xmlns:a16="http://schemas.microsoft.com/office/drawing/2014/main" id="{5BBD3F80-DD1A-5913-085C-597DCBB76FE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27873" y="137119"/>
            <a:ext cx="3774096" cy="2969780"/>
          </a:xfrm>
          <a:prstGeom prst="rect">
            <a:avLst/>
          </a:prstGeom>
        </p:spPr>
      </p:pic>
      <p:pic>
        <p:nvPicPr>
          <p:cNvPr id="10" name="Picture 9" descr="A screenshot of a frog's face&#10;&#10;Description automatically generated">
            <a:extLst>
              <a:ext uri="{FF2B5EF4-FFF2-40B4-BE49-F238E27FC236}">
                <a16:creationId xmlns:a16="http://schemas.microsoft.com/office/drawing/2014/main" id="{9A25B421-35B4-0B7E-DD81-1A8B4AB4967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064635" y="3203972"/>
            <a:ext cx="2887022" cy="3352800"/>
          </a:xfrm>
          <a:prstGeom prst="rect">
            <a:avLst/>
          </a:prstGeom>
        </p:spPr>
      </p:pic>
      <p:grpSp>
        <p:nvGrpSpPr>
          <p:cNvPr id="17" name="Group 16">
            <a:extLst>
              <a:ext uri="{FF2B5EF4-FFF2-40B4-BE49-F238E27FC236}">
                <a16:creationId xmlns:a16="http://schemas.microsoft.com/office/drawing/2014/main" id="{6598BF7B-7A73-50AD-95FA-00C8D297D629}"/>
              </a:ext>
            </a:extLst>
          </p:cNvPr>
          <p:cNvGrpSpPr/>
          <p:nvPr/>
        </p:nvGrpSpPr>
        <p:grpSpPr>
          <a:xfrm>
            <a:off x="240343" y="3987883"/>
            <a:ext cx="6541457" cy="1474131"/>
            <a:chOff x="240343" y="3987883"/>
            <a:chExt cx="6541457" cy="1474131"/>
          </a:xfrm>
        </p:grpSpPr>
        <p:pic>
          <p:nvPicPr>
            <p:cNvPr id="8" name="Picture 7" descr="A black background with white text&#10;&#10;Description automatically generated">
              <a:extLst>
                <a:ext uri="{FF2B5EF4-FFF2-40B4-BE49-F238E27FC236}">
                  <a16:creationId xmlns:a16="http://schemas.microsoft.com/office/drawing/2014/main" id="{021347C6-898A-ABEB-7B7E-C1679BA1ACA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240343" y="3987883"/>
              <a:ext cx="6541457" cy="1474131"/>
            </a:xfrm>
            <a:prstGeom prst="rect">
              <a:avLst/>
            </a:prstGeom>
          </p:spPr>
        </p:pic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4D2BB0C8-A3D6-6F48-3429-C9069369D10D}"/>
                </a:ext>
              </a:extLst>
            </p:cNvPr>
            <p:cNvSpPr/>
            <p:nvPr/>
          </p:nvSpPr>
          <p:spPr>
            <a:xfrm>
              <a:off x="990600" y="4267200"/>
              <a:ext cx="762000" cy="236937"/>
            </a:xfrm>
            <a:prstGeom prst="rect">
              <a:avLst/>
            </a:prstGeom>
            <a:solidFill>
              <a:srgbClr val="25272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A4E9DFCE-F4EB-11CC-DD05-6DEDC0174A7B}"/>
              </a:ext>
            </a:extLst>
          </p:cNvPr>
          <p:cNvGrpSpPr/>
          <p:nvPr/>
        </p:nvGrpSpPr>
        <p:grpSpPr>
          <a:xfrm>
            <a:off x="152400" y="174841"/>
            <a:ext cx="3720853" cy="2873159"/>
            <a:chOff x="152400" y="174841"/>
            <a:chExt cx="3720853" cy="2873159"/>
          </a:xfrm>
        </p:grpSpPr>
        <p:pic>
          <p:nvPicPr>
            <p:cNvPr id="6" name="Picture 5" descr="A screenshot of a computer&#10;&#10;Description automatically generated">
              <a:extLst>
                <a:ext uri="{FF2B5EF4-FFF2-40B4-BE49-F238E27FC236}">
                  <a16:creationId xmlns:a16="http://schemas.microsoft.com/office/drawing/2014/main" id="{60AD0C71-1A2E-F217-404C-A12A85C7BF7D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152400" y="174841"/>
              <a:ext cx="3720853" cy="2873159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B830A78A-2D8A-017E-F155-52E4DF1F59A5}"/>
                </a:ext>
              </a:extLst>
            </p:cNvPr>
            <p:cNvSpPr/>
            <p:nvPr/>
          </p:nvSpPr>
          <p:spPr>
            <a:xfrm>
              <a:off x="533400" y="381000"/>
              <a:ext cx="543158" cy="15240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4078341234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53" presetClass="entr" presetSubtype="16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53" presetClass="entr" presetSubtype="528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4000"/>
                            </p:stCondLst>
                            <p:childTnLst>
                              <p:par>
                                <p:cTn id="31" presetID="12" presetClass="entr" presetSubtype="4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2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4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A60C63F-05CF-4344-FD88-2592D311B97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676400"/>
            <a:ext cx="6858000" cy="4114800"/>
          </a:xfrm>
        </p:spPr>
        <p:txBody>
          <a:bodyPr/>
          <a:lstStyle/>
          <a:p>
            <a:pPr>
              <a:buClr>
                <a:srgbClr val="EE2A23"/>
              </a:buClr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/>
                </a:solidFill>
              </a:rPr>
              <a:t>Cognitively demanding</a:t>
            </a:r>
          </a:p>
          <a:p>
            <a:pPr lvl="1">
              <a:buClr>
                <a:srgbClr val="EE2A23"/>
              </a:buClr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</a:rPr>
              <a:t>Constant vigilance + Immediate user input</a:t>
            </a:r>
          </a:p>
          <a:p>
            <a:pPr lvl="1">
              <a:buClr>
                <a:srgbClr val="EE2A23"/>
              </a:buClr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</a:rPr>
              <a:t>Ergonomic burden: chin rest, one eye covered, dimly lit, clinic-bound</a:t>
            </a:r>
          </a:p>
          <a:p>
            <a:pPr lvl="1">
              <a:buClr>
                <a:srgbClr val="EE2A23"/>
              </a:buClr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</a:rPr>
              <a:t>Fatigue (Duration:10-25 min)</a:t>
            </a:r>
          </a:p>
          <a:p>
            <a:pPr>
              <a:buClr>
                <a:srgbClr val="EE2A23"/>
              </a:buClr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/>
                </a:solidFill>
              </a:rPr>
              <a:t>High variability</a:t>
            </a:r>
          </a:p>
          <a:p>
            <a:pPr lvl="1">
              <a:buClr>
                <a:srgbClr val="EE2A23"/>
              </a:buClr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</a:rPr>
              <a:t>Up to 40% unreliable tests in some studies</a:t>
            </a:r>
            <a:r>
              <a:rPr lang="en-US" sz="2400" baseline="30000" dirty="0">
                <a:solidFill>
                  <a:schemeClr val="bg1"/>
                </a:solidFill>
              </a:rPr>
              <a:t>2</a:t>
            </a:r>
          </a:p>
          <a:p>
            <a:pPr>
              <a:buClr>
                <a:srgbClr val="EE2A23"/>
              </a:buClr>
              <a:buFont typeface="Arial" panose="020B0604020202020204" pitchFamily="34" charset="0"/>
              <a:buChar char="•"/>
            </a:pPr>
            <a:r>
              <a:rPr lang="en-US" b="1" u="sng" dirty="0">
                <a:solidFill>
                  <a:srgbClr val="FFFFFF"/>
                </a:solidFill>
              </a:rPr>
              <a:t>Human-factors problem</a:t>
            </a:r>
            <a:r>
              <a:rPr lang="en-US" b="1" dirty="0">
                <a:solidFill>
                  <a:srgbClr val="FFFFFF"/>
                </a:solidFill>
              </a:rPr>
              <a:t>: test design, not the patient, causes most of the issues</a:t>
            </a: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4" name="How to Take a Visual Field Examination？ -  Sheryl S. Wizov, COA - WillsEye GlaucomaApp (1080p, h264)_1_essential">
            <a:hlinkClick r:id="" action="ppaction://media"/>
            <a:extLst>
              <a:ext uri="{FF2B5EF4-FFF2-40B4-BE49-F238E27FC236}">
                <a16:creationId xmlns:a16="http://schemas.microsoft.com/office/drawing/2014/main" id="{5E92C94D-1BE3-FE2A-FBB2-4DB572D8ACB2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7315200" y="1326967"/>
            <a:ext cx="4800600" cy="2700338"/>
          </a:xfrm>
          <a:prstGeom prst="rect">
            <a:avLst/>
          </a:prstGeom>
        </p:spPr>
      </p:pic>
      <p:pic>
        <p:nvPicPr>
          <p:cNvPr id="6" name="Content Placeholder 12">
            <a:extLst>
              <a:ext uri="{FF2B5EF4-FFF2-40B4-BE49-F238E27FC236}">
                <a16:creationId xmlns:a16="http://schemas.microsoft.com/office/drawing/2014/main" id="{3DC46137-5D0A-FD75-1F7E-BE6CECE99079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9731" b="19264"/>
          <a:stretch/>
        </p:blipFill>
        <p:spPr>
          <a:xfrm>
            <a:off x="7315199" y="3906471"/>
            <a:ext cx="4359965" cy="2104968"/>
          </a:xfrm>
          <a:prstGeom prst="rect">
            <a:avLst/>
          </a:prstGeom>
        </p:spPr>
      </p:pic>
      <p:pic>
        <p:nvPicPr>
          <p:cNvPr id="7" name="Content Placeholder 12">
            <a:extLst>
              <a:ext uri="{FF2B5EF4-FFF2-40B4-BE49-F238E27FC236}">
                <a16:creationId xmlns:a16="http://schemas.microsoft.com/office/drawing/2014/main" id="{9A80290B-43CD-8945-E209-7EB476820CED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31249" t="42593" r="35012"/>
          <a:stretch/>
        </p:blipFill>
        <p:spPr>
          <a:xfrm>
            <a:off x="10115520" y="3906471"/>
            <a:ext cx="1981201" cy="2104968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54391320-8DAB-B23D-14A8-0DD098813F20}"/>
              </a:ext>
            </a:extLst>
          </p:cNvPr>
          <p:cNvSpPr txBox="1"/>
          <p:nvPr/>
        </p:nvSpPr>
        <p:spPr>
          <a:xfrm>
            <a:off x="3581400" y="6339704"/>
            <a:ext cx="86106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0" i="0" dirty="0">
                <a:solidFill>
                  <a:schemeClr val="bg1">
                    <a:lumMod val="65000"/>
                  </a:schemeClr>
                </a:solidFill>
                <a:effectLst/>
              </a:rPr>
              <a:t>2. </a:t>
            </a:r>
            <a:r>
              <a:rPr lang="en-US" sz="1400" b="0" i="0" dirty="0" err="1">
                <a:solidFill>
                  <a:schemeClr val="bg1">
                    <a:lumMod val="65000"/>
                  </a:schemeClr>
                </a:solidFill>
                <a:effectLst/>
              </a:rPr>
              <a:t>Birt</a:t>
            </a:r>
            <a:r>
              <a:rPr lang="en-US" sz="1400" b="0" i="0" dirty="0">
                <a:solidFill>
                  <a:schemeClr val="bg1">
                    <a:lumMod val="65000"/>
                  </a:schemeClr>
                </a:solidFill>
                <a:effectLst/>
              </a:rPr>
              <a:t>, C. M. et al., (1997). </a:t>
            </a:r>
            <a:r>
              <a:rPr lang="en-US" sz="1400" b="0" i="1" dirty="0">
                <a:solidFill>
                  <a:schemeClr val="bg1">
                    <a:lumMod val="65000"/>
                  </a:schemeClr>
                </a:solidFill>
                <a:effectLst/>
              </a:rPr>
              <a:t>Ophthalmology</a:t>
            </a:r>
            <a:r>
              <a:rPr lang="en-US" sz="1400" b="0" i="0" dirty="0">
                <a:solidFill>
                  <a:schemeClr val="bg1">
                    <a:lumMod val="65000"/>
                  </a:schemeClr>
                </a:solidFill>
                <a:effectLst/>
              </a:rPr>
              <a:t>, </a:t>
            </a:r>
            <a:r>
              <a:rPr lang="en-US" sz="1400" b="0" i="1" dirty="0">
                <a:solidFill>
                  <a:schemeClr val="bg1">
                    <a:lumMod val="65000"/>
                  </a:schemeClr>
                </a:solidFill>
                <a:effectLst/>
              </a:rPr>
              <a:t>104</a:t>
            </a:r>
            <a:r>
              <a:rPr lang="en-US" sz="1400" b="0" i="0" dirty="0">
                <a:solidFill>
                  <a:schemeClr val="bg1">
                    <a:lumMod val="65000"/>
                  </a:schemeClr>
                </a:solidFill>
                <a:effectLst/>
              </a:rPr>
              <a:t>(7), 1126–1130. </a:t>
            </a:r>
            <a:endParaRPr lang="en-US" sz="140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12" name="Down Arrow 11">
            <a:extLst>
              <a:ext uri="{FF2B5EF4-FFF2-40B4-BE49-F238E27FC236}">
                <a16:creationId xmlns:a16="http://schemas.microsoft.com/office/drawing/2014/main" id="{36878BFB-B8D8-71C3-4CCB-652CC377B2E3}"/>
              </a:ext>
            </a:extLst>
          </p:cNvPr>
          <p:cNvSpPr/>
          <p:nvPr/>
        </p:nvSpPr>
        <p:spPr>
          <a:xfrm rot="3110741">
            <a:off x="9711945" y="1765829"/>
            <a:ext cx="381000" cy="476336"/>
          </a:xfrm>
          <a:prstGeom prst="downArrow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16BE5B3-F723-DD3E-E0E8-9BEC91AF329D}"/>
              </a:ext>
            </a:extLst>
          </p:cNvPr>
          <p:cNvSpPr txBox="1"/>
          <p:nvPr/>
        </p:nvSpPr>
        <p:spPr>
          <a:xfrm>
            <a:off x="5938434" y="5934799"/>
            <a:ext cx="625356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US" dirty="0" err="1">
                <a:solidFill>
                  <a:schemeClr val="bg1">
                    <a:lumMod val="65000"/>
                  </a:schemeClr>
                </a:solidFill>
              </a:rPr>
              <a:t>willseyehospital.org</a:t>
            </a:r>
            <a:endParaRPr lang="en-US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21" name="Title 20">
            <a:extLst>
              <a:ext uri="{FF2B5EF4-FFF2-40B4-BE49-F238E27FC236}">
                <a16:creationId xmlns:a16="http://schemas.microsoft.com/office/drawing/2014/main" id="{1B0224DD-658E-F6A7-C9C8-7BF8A3D93B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 b="1" dirty="0">
                <a:solidFill>
                  <a:srgbClr val="EE2A23"/>
                </a:solidFill>
                <a:latin typeface="Univia Pro Regular" pitchFamily="2" charset="77"/>
              </a:rPr>
              <a:t>The Problem with Standard Perimetry</a:t>
            </a:r>
            <a:endParaRPr lang="en-US" sz="4400" dirty="0">
              <a:solidFill>
                <a:srgbClr val="EE2A2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521028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149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34" repeatCount="indefinite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itle 20">
            <a:extLst>
              <a:ext uri="{FF2B5EF4-FFF2-40B4-BE49-F238E27FC236}">
                <a16:creationId xmlns:a16="http://schemas.microsoft.com/office/drawing/2014/main" id="{1B0224DD-658E-F6A7-C9C8-7BF8A3D93B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 b="1" dirty="0">
                <a:solidFill>
                  <a:srgbClr val="EE2A23"/>
                </a:solidFill>
                <a:latin typeface="Univia Pro Regular" pitchFamily="2" charset="77"/>
              </a:rPr>
              <a:t>Vivid Vision Perimetry (VVP)</a:t>
            </a:r>
            <a:br>
              <a:rPr lang="en-US" sz="4400" b="1" dirty="0">
                <a:solidFill>
                  <a:srgbClr val="EE2A23"/>
                </a:solidFill>
                <a:latin typeface="Univia Pro Regular" pitchFamily="2" charset="77"/>
              </a:rPr>
            </a:br>
            <a:r>
              <a:rPr lang="en-US" sz="2400" b="1" i="1" dirty="0">
                <a:solidFill>
                  <a:srgbClr val="EE2A23"/>
                </a:solidFill>
                <a:latin typeface="Univia Pro Regular" pitchFamily="2" charset="77"/>
              </a:rPr>
              <a:t>A human-factors redesign</a:t>
            </a:r>
            <a:endParaRPr lang="en-US" sz="2400" i="1" dirty="0">
              <a:solidFill>
                <a:srgbClr val="EE2A23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A60C63F-05CF-4344-FD88-2592D311B97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524000"/>
            <a:ext cx="6095826" cy="3581400"/>
          </a:xfrm>
        </p:spPr>
        <p:txBody>
          <a:bodyPr/>
          <a:lstStyle/>
          <a:p>
            <a:pPr>
              <a:buClr>
                <a:srgbClr val="EE2A23"/>
              </a:buClr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/>
                </a:solidFill>
              </a:rPr>
              <a:t>VR headset, performed anywhere</a:t>
            </a:r>
          </a:p>
          <a:p>
            <a:pPr lvl="1">
              <a:buClr>
                <a:srgbClr val="EE2A23"/>
              </a:buClr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</a:rPr>
              <a:t>Self-paced · rest allowed · both eyes</a:t>
            </a:r>
          </a:p>
          <a:p>
            <a:pPr>
              <a:buClr>
                <a:srgbClr val="EE2A23"/>
              </a:buClr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/>
                </a:solidFill>
              </a:rPr>
              <a:t>Uses natural fixation approach</a:t>
            </a:r>
          </a:p>
          <a:p>
            <a:pPr lvl="1">
              <a:buClr>
                <a:srgbClr val="EE2A23"/>
              </a:buClr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</a:rPr>
              <a:t>Localize, don't just detect</a:t>
            </a:r>
          </a:p>
          <a:p>
            <a:pPr>
              <a:buClr>
                <a:srgbClr val="EE2A23"/>
              </a:buClr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/>
                </a:solidFill>
              </a:rPr>
              <a:t>Adaptive: learns a priori VF defects to reduce future test duration</a:t>
            </a:r>
          </a:p>
          <a:p>
            <a:pPr>
              <a:buClr>
                <a:srgbClr val="EE2A23"/>
              </a:buClr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/>
                </a:solidFill>
              </a:rPr>
              <a:t>Perimetry redesigned to </a:t>
            </a:r>
          </a:p>
          <a:p>
            <a:pPr lvl="1">
              <a:buClr>
                <a:srgbClr val="EE2A23"/>
              </a:buClr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</a:rPr>
              <a:t>Meet current standard reference</a:t>
            </a:r>
          </a:p>
          <a:p>
            <a:pPr lvl="1">
              <a:buClr>
                <a:srgbClr val="EE2A23"/>
              </a:buClr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</a:rPr>
              <a:t>Decrease neurocognitive burden</a:t>
            </a:r>
          </a:p>
        </p:txBody>
      </p:sp>
      <p:pic>
        <p:nvPicPr>
          <p:cNvPr id="8" name="vvp no audio">
            <a:hlinkClick r:id="" action="ppaction://media"/>
            <a:extLst>
              <a:ext uri="{FF2B5EF4-FFF2-40B4-BE49-F238E27FC236}">
                <a16:creationId xmlns:a16="http://schemas.microsoft.com/office/drawing/2014/main" id="{213DB79F-EABC-4D31-E3A2-CE4EBA31B605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6543943" y="1259003"/>
            <a:ext cx="5490438" cy="3084398"/>
          </a:xfrm>
          <a:prstGeom prst="rect">
            <a:avLst/>
          </a:prstGeom>
        </p:spPr>
      </p:pic>
      <p:pic>
        <p:nvPicPr>
          <p:cNvPr id="9" name="Screen Recording 2026-04-15 at 10.08.45 AM">
            <a:hlinkClick r:id="" action="ppaction://media"/>
            <a:extLst>
              <a:ext uri="{FF2B5EF4-FFF2-40B4-BE49-F238E27FC236}">
                <a16:creationId xmlns:a16="http://schemas.microsoft.com/office/drawing/2014/main" id="{7866FFCF-6CC7-3669-1C42-0091DCF52B52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6543943" y="3657600"/>
            <a:ext cx="5490438" cy="2590800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D48086A2-2E5E-4E15-0DBE-5E0E7CDC9A02}"/>
              </a:ext>
            </a:extLst>
          </p:cNvPr>
          <p:cNvSpPr txBox="1"/>
          <p:nvPr/>
        </p:nvSpPr>
        <p:spPr>
          <a:xfrm>
            <a:off x="5818269" y="6234194"/>
            <a:ext cx="625356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US" dirty="0" err="1">
                <a:solidFill>
                  <a:schemeClr val="bg1">
                    <a:lumMod val="65000"/>
                  </a:schemeClr>
                </a:solidFill>
              </a:rPr>
              <a:t>seevividly.com</a:t>
            </a:r>
            <a:endParaRPr lang="en-US" dirty="0">
              <a:solidFill>
                <a:schemeClr val="bg1">
                  <a:lumMod val="6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242075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2184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1000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1612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20" repeatCount="indefinite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  <p:video>
              <p:cMediaNode vol="80000">
                <p:cTn id="21" repeatCount="indefinite" fill="hold" display="0">
                  <p:stCondLst>
                    <p:cond delay="indefinite"/>
                  </p:stCondLst>
                </p:cTn>
                <p:tgtEl>
                  <p:spTgt spid="9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598" y="1676400"/>
            <a:ext cx="11277601" cy="4114800"/>
          </a:xfrm>
        </p:spPr>
        <p:txBody>
          <a:bodyPr wrap="square"/>
          <a:lstStyle/>
          <a:p>
            <a:pPr>
              <a:buClr>
                <a:srgbClr val="EE2A23"/>
              </a:buClr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rgbClr val="EE2A23"/>
                </a:solidFill>
              </a:rPr>
              <a:t>Overall Aim: </a:t>
            </a:r>
            <a:r>
              <a:rPr lang="en-US" dirty="0">
                <a:solidFill>
                  <a:schemeClr val="bg1"/>
                </a:solidFill>
              </a:rPr>
              <a:t>Evaluate Vivid Vision Perimetry (VVP) as an alternative to Standard Automated Perimetry (SAP) in a glaucoma cohort</a:t>
            </a:r>
          </a:p>
          <a:p>
            <a:pPr>
              <a:buClr>
                <a:srgbClr val="EE2A23"/>
              </a:buClr>
              <a:buFont typeface="Arial" panose="020B0604020202020204" pitchFamily="34" charset="0"/>
              <a:buChar char="•"/>
            </a:pPr>
            <a:endParaRPr lang="en-US" dirty="0">
              <a:solidFill>
                <a:schemeClr val="bg1"/>
              </a:solidFill>
            </a:endParaRPr>
          </a:p>
          <a:p>
            <a:pPr>
              <a:buClr>
                <a:srgbClr val="EE2A23"/>
              </a:buClr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rgbClr val="EE2A23"/>
                </a:solidFill>
              </a:rPr>
              <a:t>Specific Aim 1: </a:t>
            </a:r>
            <a:r>
              <a:rPr lang="en-US" dirty="0">
                <a:solidFill>
                  <a:schemeClr val="bg1"/>
                </a:solidFill>
              </a:rPr>
              <a:t>To determine whether VVP produces measurements that agree with SAP</a:t>
            </a:r>
          </a:p>
          <a:p>
            <a:pPr>
              <a:buClr>
                <a:srgbClr val="EE2A23"/>
              </a:buClr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rgbClr val="EE2A23"/>
                </a:solidFill>
              </a:rPr>
              <a:t>Specific Aim 2: </a:t>
            </a:r>
            <a:r>
              <a:rPr lang="en-US" dirty="0">
                <a:solidFill>
                  <a:schemeClr val="bg1"/>
                </a:solidFill>
              </a:rPr>
              <a:t>To assess whether VVP reduces neuroergonomic burden across symptom, usability, preference, and confidence</a:t>
            </a:r>
            <a:endParaRPr lang="en-US" b="1" u="sng" dirty="0">
              <a:solidFill>
                <a:schemeClr val="bg1"/>
              </a:solidFill>
            </a:endParaRPr>
          </a:p>
        </p:txBody>
      </p:sp>
      <p:sp>
        <p:nvSpPr>
          <p:cNvPr id="21" name="Title 20">
            <a:extLst>
              <a:ext uri="{FF2B5EF4-FFF2-40B4-BE49-F238E27FC236}">
                <a16:creationId xmlns:a16="http://schemas.microsoft.com/office/drawing/2014/main" id="{1B0224DD-658E-F6A7-C9C8-7BF8A3D93B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 b="1" dirty="0">
                <a:solidFill>
                  <a:srgbClr val="EE2A23"/>
                </a:solidFill>
                <a:latin typeface="Univia Pro Regular" pitchFamily="2" charset="77"/>
              </a:rPr>
              <a:t>Study Aim</a:t>
            </a:r>
            <a:endParaRPr lang="en-US" sz="4400" dirty="0">
              <a:solidFill>
                <a:srgbClr val="EE2A2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832485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83E6B5-9B34-A648-88DB-98467D3CF6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 b="1" dirty="0">
                <a:solidFill>
                  <a:srgbClr val="EE2A23"/>
                </a:solidFill>
                <a:latin typeface="Univia Pro Regular" pitchFamily="2" charset="77"/>
              </a:rPr>
              <a:t>Methods</a:t>
            </a:r>
            <a:endParaRPr lang="en-US" dirty="0">
              <a:solidFill>
                <a:srgbClr val="EE2A2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61571614"/>
      </p:ext>
    </p:extLst>
  </p:cSld>
  <p:clrMapOvr>
    <a:masterClrMapping/>
  </p:clrMapOvr>
  <p:transition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ounded Rectangle 2"/>
          <p:cNvSpPr/>
          <p:nvPr/>
        </p:nvSpPr>
        <p:spPr>
          <a:xfrm>
            <a:off x="457200" y="1828800"/>
            <a:ext cx="2510028" cy="2514600"/>
          </a:xfrm>
          <a:prstGeom prst="roundRect">
            <a:avLst>
              <a:gd name="adj" fmla="val 6000"/>
            </a:avLst>
          </a:prstGeom>
          <a:solidFill>
            <a:schemeClr val="tx1">
              <a:lumMod val="75000"/>
              <a:lumOff val="25000"/>
            </a:schemeClr>
          </a:solidFill>
          <a:ln w="25400">
            <a:solidFill>
              <a:srgbClr val="EE2A2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3200" dirty="0"/>
          </a:p>
        </p:txBody>
      </p:sp>
      <p:sp>
        <p:nvSpPr>
          <p:cNvPr id="4" name="Oval 3"/>
          <p:cNvSpPr/>
          <p:nvPr/>
        </p:nvSpPr>
        <p:spPr>
          <a:xfrm>
            <a:off x="585216" y="1956816"/>
            <a:ext cx="384048" cy="384048"/>
          </a:xfrm>
          <a:prstGeom prst="ellipse">
            <a:avLst/>
          </a:prstGeom>
          <a:solidFill>
            <a:srgbClr val="C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sz="2400" b="1">
                <a:solidFill>
                  <a:srgbClr val="FFFFFF"/>
                </a:solidFill>
              </a:rPr>
              <a:t>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24128" y="1985719"/>
            <a:ext cx="1888236" cy="326243"/>
          </a:xfrm>
          <a:prstGeom prst="rect">
            <a:avLst/>
          </a:prstGeom>
          <a:noFill/>
        </p:spPr>
        <p:txBody>
          <a:bodyPr wrap="square" lIns="36576" tIns="9144" rIns="36576" bIns="9144" anchor="ctr">
            <a:spAutoFit/>
          </a:bodyPr>
          <a:lstStyle/>
          <a:p>
            <a:pPr algn="l">
              <a:spcBef>
                <a:spcPts val="0"/>
              </a:spcBef>
              <a:spcAft>
                <a:spcPts val="300"/>
              </a:spcAft>
            </a:pPr>
            <a:r>
              <a:rPr sz="2000" b="1" dirty="0">
                <a:solidFill>
                  <a:srgbClr val="EE2A23"/>
                </a:solidFill>
                <a:latin typeface="Univia Pro Regular" pitchFamily="2" charset="77"/>
              </a:rPr>
              <a:t>Enrollment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09600" y="2487168"/>
            <a:ext cx="2485644" cy="926407"/>
          </a:xfrm>
          <a:prstGeom prst="rect">
            <a:avLst/>
          </a:prstGeom>
          <a:noFill/>
        </p:spPr>
        <p:txBody>
          <a:bodyPr wrap="square" lIns="36576" tIns="9144" rIns="36576" bIns="9144" anchor="t">
            <a:spAutoFit/>
          </a:bodyPr>
          <a:lstStyle/>
          <a:p>
            <a:pPr marL="285750" indent="-285750" algn="l"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US" b="0" dirty="0">
                <a:solidFill>
                  <a:srgbClr val="FFFFFF"/>
                </a:solidFill>
              </a:rPr>
              <a:t>Prospective Study</a:t>
            </a:r>
          </a:p>
          <a:p>
            <a:pPr marL="285750" indent="-285750" algn="l"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US" b="0" dirty="0">
                <a:solidFill>
                  <a:srgbClr val="FFFFFF"/>
                </a:solidFill>
              </a:rPr>
              <a:t>Wills Eye + UCSF</a:t>
            </a:r>
          </a:p>
          <a:p>
            <a:pPr marL="285750" indent="-285750" algn="l"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b="0" dirty="0">
                <a:solidFill>
                  <a:srgbClr val="FFFFFF"/>
                </a:solidFill>
              </a:rPr>
              <a:t>Glaucoma</a:t>
            </a:r>
            <a:r>
              <a:rPr lang="en-US" b="0" dirty="0">
                <a:solidFill>
                  <a:srgbClr val="FFFFFF"/>
                </a:solidFill>
              </a:rPr>
              <a:t>/ Healthy</a:t>
            </a: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7" name="Right Arrow 6"/>
          <p:cNvSpPr/>
          <p:nvPr/>
        </p:nvSpPr>
        <p:spPr>
          <a:xfrm>
            <a:off x="3017520" y="2816351"/>
            <a:ext cx="310896" cy="558751"/>
          </a:xfrm>
          <a:prstGeom prst="rightArrow">
            <a:avLst/>
          </a:prstGeom>
          <a:solidFill>
            <a:srgbClr val="EE2A2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3200"/>
          </a:p>
        </p:txBody>
      </p:sp>
      <p:sp>
        <p:nvSpPr>
          <p:cNvPr id="8" name="Rounded Rectangle 7"/>
          <p:cNvSpPr/>
          <p:nvPr/>
        </p:nvSpPr>
        <p:spPr>
          <a:xfrm>
            <a:off x="3378708" y="1828800"/>
            <a:ext cx="2510028" cy="2514600"/>
          </a:xfrm>
          <a:prstGeom prst="roundRect">
            <a:avLst>
              <a:gd name="adj" fmla="val 6000"/>
            </a:avLst>
          </a:prstGeom>
          <a:solidFill>
            <a:schemeClr val="tx1">
              <a:lumMod val="75000"/>
              <a:lumOff val="25000"/>
            </a:schemeClr>
          </a:solidFill>
          <a:ln w="25400">
            <a:solidFill>
              <a:srgbClr val="EE2A2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3200"/>
          </a:p>
        </p:txBody>
      </p:sp>
      <p:sp>
        <p:nvSpPr>
          <p:cNvPr id="9" name="Oval 8"/>
          <p:cNvSpPr/>
          <p:nvPr/>
        </p:nvSpPr>
        <p:spPr>
          <a:xfrm>
            <a:off x="3506724" y="1956816"/>
            <a:ext cx="384048" cy="384048"/>
          </a:xfrm>
          <a:prstGeom prst="ellipse">
            <a:avLst/>
          </a:prstGeom>
          <a:solidFill>
            <a:srgbClr val="C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sz="2400" b="1" dirty="0">
                <a:solidFill>
                  <a:srgbClr val="FFFFFF"/>
                </a:solidFill>
              </a:rPr>
              <a:t>2</a:t>
            </a:r>
            <a:r>
              <a:rPr lang="en-US" sz="2400" b="1" dirty="0">
                <a:solidFill>
                  <a:srgbClr val="FFFFFF"/>
                </a:solidFill>
              </a:rPr>
              <a:t>a</a:t>
            </a:r>
            <a:endParaRPr sz="2400" b="1" dirty="0">
              <a:solidFill>
                <a:srgbClr val="FFFFFF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945636" y="1985719"/>
            <a:ext cx="1888236" cy="326243"/>
          </a:xfrm>
          <a:prstGeom prst="rect">
            <a:avLst/>
          </a:prstGeom>
          <a:noFill/>
        </p:spPr>
        <p:txBody>
          <a:bodyPr wrap="square" lIns="36576" tIns="9144" rIns="36576" bIns="9144" anchor="ctr">
            <a:spAutoFit/>
          </a:bodyPr>
          <a:lstStyle/>
          <a:p>
            <a:pPr algn="l">
              <a:spcBef>
                <a:spcPts val="0"/>
              </a:spcBef>
              <a:spcAft>
                <a:spcPts val="300"/>
              </a:spcAft>
            </a:pPr>
            <a:r>
              <a:rPr sz="2000" b="1" dirty="0">
                <a:solidFill>
                  <a:srgbClr val="EE2A23"/>
                </a:solidFill>
              </a:rPr>
              <a:t>VVP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506724" y="2487168"/>
            <a:ext cx="2327148" cy="1518877"/>
          </a:xfrm>
          <a:prstGeom prst="rect">
            <a:avLst/>
          </a:prstGeom>
          <a:noFill/>
        </p:spPr>
        <p:txBody>
          <a:bodyPr wrap="square" lIns="36576" tIns="9144" rIns="36576" bIns="9144" anchor="t">
            <a:spAutoFit/>
          </a:bodyPr>
          <a:lstStyle/>
          <a:p>
            <a:pPr marL="285750" indent="-285750"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FFFFFF"/>
                </a:solidFill>
              </a:rPr>
              <a:t>In-clinic </a:t>
            </a:r>
            <a:r>
              <a:rPr lang="en-US" b="0" dirty="0">
                <a:solidFill>
                  <a:srgbClr val="FFFFFF"/>
                </a:solidFill>
              </a:rPr>
              <a:t>training</a:t>
            </a:r>
          </a:p>
          <a:p>
            <a:pPr marL="285750" indent="-285750" algn="l"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b="0" dirty="0">
                <a:solidFill>
                  <a:srgbClr val="FFFFFF"/>
                </a:solidFill>
              </a:rPr>
              <a:t>Bundle of 10 sessions</a:t>
            </a:r>
          </a:p>
          <a:p>
            <a:pPr marL="285750" indent="-285750" algn="l"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US" b="0" dirty="0">
                <a:solidFill>
                  <a:srgbClr val="FFFFFF"/>
                </a:solidFill>
              </a:rPr>
              <a:t>~</a:t>
            </a:r>
            <a:r>
              <a:rPr b="0" dirty="0">
                <a:solidFill>
                  <a:srgbClr val="FFFFFF"/>
                </a:solidFill>
              </a:rPr>
              <a:t>14 days</a:t>
            </a:r>
          </a:p>
          <a:p>
            <a:pPr marL="285750" indent="-285750" algn="l"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b="0" dirty="0">
                <a:solidFill>
                  <a:srgbClr val="FFFFFF"/>
                </a:solidFill>
              </a:rPr>
              <a:t>~18 min each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300216" y="1828800"/>
            <a:ext cx="2510028" cy="2514600"/>
          </a:xfrm>
          <a:prstGeom prst="roundRect">
            <a:avLst>
              <a:gd name="adj" fmla="val 6000"/>
            </a:avLst>
          </a:prstGeom>
          <a:solidFill>
            <a:schemeClr val="tx1">
              <a:lumMod val="75000"/>
              <a:lumOff val="25000"/>
            </a:schemeClr>
          </a:solidFill>
          <a:ln w="25400">
            <a:solidFill>
              <a:srgbClr val="EE2A2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3200"/>
          </a:p>
        </p:txBody>
      </p:sp>
      <p:sp>
        <p:nvSpPr>
          <p:cNvPr id="14" name="Oval 13"/>
          <p:cNvSpPr/>
          <p:nvPr/>
        </p:nvSpPr>
        <p:spPr>
          <a:xfrm>
            <a:off x="6428232" y="1956816"/>
            <a:ext cx="384048" cy="384048"/>
          </a:xfrm>
          <a:prstGeom prst="ellipse">
            <a:avLst/>
          </a:prstGeom>
          <a:solidFill>
            <a:srgbClr val="C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lang="en-US" sz="2400" b="1" dirty="0">
                <a:solidFill>
                  <a:srgbClr val="FFFFFF"/>
                </a:solidFill>
              </a:rPr>
              <a:t>2b	</a:t>
            </a:r>
            <a:endParaRPr sz="2400" b="1" dirty="0">
              <a:solidFill>
                <a:srgbClr val="FFFFFF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6867144" y="1985719"/>
            <a:ext cx="1888236" cy="326243"/>
          </a:xfrm>
          <a:prstGeom prst="rect">
            <a:avLst/>
          </a:prstGeom>
          <a:noFill/>
        </p:spPr>
        <p:txBody>
          <a:bodyPr wrap="square" lIns="36576" tIns="9144" rIns="36576" bIns="9144" anchor="ctr">
            <a:spAutoFit/>
          </a:bodyPr>
          <a:lstStyle/>
          <a:p>
            <a:pPr algn="l">
              <a:spcBef>
                <a:spcPts val="0"/>
              </a:spcBef>
              <a:spcAft>
                <a:spcPts val="300"/>
              </a:spcAft>
            </a:pPr>
            <a:r>
              <a:rPr sz="2000" b="1" dirty="0">
                <a:solidFill>
                  <a:srgbClr val="EE2A23"/>
                </a:solidFill>
              </a:rPr>
              <a:t>SAP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428232" y="2487168"/>
            <a:ext cx="2217420" cy="1441933"/>
          </a:xfrm>
          <a:prstGeom prst="rect">
            <a:avLst/>
          </a:prstGeom>
          <a:noFill/>
        </p:spPr>
        <p:txBody>
          <a:bodyPr wrap="square" lIns="36576" tIns="9144" rIns="36576" bIns="9144" anchor="t">
            <a:spAutoFit/>
          </a:bodyPr>
          <a:lstStyle/>
          <a:p>
            <a:pPr marL="285750" indent="-285750" algn="l"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b="0" dirty="0">
                <a:solidFill>
                  <a:srgbClr val="FFFFFF"/>
                </a:solidFill>
              </a:rPr>
              <a:t>4×</a:t>
            </a:r>
            <a:r>
              <a:rPr lang="en-US" dirty="0">
                <a:solidFill>
                  <a:srgbClr val="FFFFFF"/>
                </a:solidFill>
              </a:rPr>
              <a:t> </a:t>
            </a:r>
            <a:r>
              <a:rPr b="0" dirty="0">
                <a:solidFill>
                  <a:srgbClr val="FFFFFF"/>
                </a:solidFill>
              </a:rPr>
              <a:t>Humphrey </a:t>
            </a:r>
            <a:br>
              <a:rPr lang="en-US" b="0" dirty="0">
                <a:solidFill>
                  <a:srgbClr val="FFFFFF"/>
                </a:solidFill>
              </a:rPr>
            </a:br>
            <a:r>
              <a:rPr b="0" dirty="0">
                <a:solidFill>
                  <a:srgbClr val="FFFFFF"/>
                </a:solidFill>
              </a:rPr>
              <a:t>24-2 SITA</a:t>
            </a:r>
            <a:r>
              <a:rPr lang="en-US" dirty="0">
                <a:solidFill>
                  <a:srgbClr val="FFFFFF"/>
                </a:solidFill>
              </a:rPr>
              <a:t> (Zeiss)</a:t>
            </a:r>
            <a:endParaRPr b="0" dirty="0">
              <a:solidFill>
                <a:srgbClr val="FFFFFF"/>
              </a:solidFill>
            </a:endParaRPr>
          </a:p>
          <a:p>
            <a:pPr marL="285750" indent="-285750" algn="l"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FFFFFF"/>
                </a:solidFill>
              </a:rPr>
              <a:t>A</a:t>
            </a:r>
            <a:r>
              <a:rPr b="0" dirty="0">
                <a:solidFill>
                  <a:srgbClr val="FFFFFF"/>
                </a:solidFill>
              </a:rPr>
              <a:t>cross 2 clinic visits</a:t>
            </a:r>
            <a:r>
              <a:rPr lang="en-US" b="0" dirty="0">
                <a:solidFill>
                  <a:srgbClr val="FFFFFF"/>
                </a:solidFill>
              </a:rPr>
              <a:t> within 14 days</a:t>
            </a:r>
            <a:endParaRPr b="0" dirty="0">
              <a:solidFill>
                <a:srgbClr val="FFFFFF"/>
              </a:solidFill>
            </a:endParaRPr>
          </a:p>
        </p:txBody>
      </p:sp>
      <p:sp>
        <p:nvSpPr>
          <p:cNvPr id="17" name="Right Arrow 16"/>
          <p:cNvSpPr/>
          <p:nvPr/>
        </p:nvSpPr>
        <p:spPr>
          <a:xfrm>
            <a:off x="8860536" y="2816352"/>
            <a:ext cx="310896" cy="558750"/>
          </a:xfrm>
          <a:prstGeom prst="rightArrow">
            <a:avLst/>
          </a:prstGeom>
          <a:solidFill>
            <a:srgbClr val="EE2A2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3200"/>
          </a:p>
        </p:txBody>
      </p:sp>
      <p:sp>
        <p:nvSpPr>
          <p:cNvPr id="18" name="Rounded Rectangle 17"/>
          <p:cNvSpPr/>
          <p:nvPr/>
        </p:nvSpPr>
        <p:spPr>
          <a:xfrm>
            <a:off x="9221724" y="1828800"/>
            <a:ext cx="2510028" cy="2514600"/>
          </a:xfrm>
          <a:prstGeom prst="roundRect">
            <a:avLst>
              <a:gd name="adj" fmla="val 6000"/>
            </a:avLst>
          </a:prstGeom>
          <a:solidFill>
            <a:schemeClr val="tx1">
              <a:lumMod val="75000"/>
              <a:lumOff val="25000"/>
            </a:schemeClr>
          </a:solidFill>
          <a:ln w="25400">
            <a:solidFill>
              <a:srgbClr val="EE2A2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3200"/>
          </a:p>
        </p:txBody>
      </p:sp>
      <p:sp>
        <p:nvSpPr>
          <p:cNvPr id="19" name="Oval 18"/>
          <p:cNvSpPr/>
          <p:nvPr/>
        </p:nvSpPr>
        <p:spPr>
          <a:xfrm>
            <a:off x="9349740" y="1956816"/>
            <a:ext cx="384048" cy="384048"/>
          </a:xfrm>
          <a:prstGeom prst="ellipse">
            <a:avLst/>
          </a:prstGeom>
          <a:solidFill>
            <a:srgbClr val="C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lang="en-US" sz="2400" b="1" dirty="0">
                <a:solidFill>
                  <a:srgbClr val="FFFFFF"/>
                </a:solidFill>
              </a:rPr>
              <a:t>3</a:t>
            </a:r>
            <a:endParaRPr sz="2400" b="1" dirty="0">
              <a:solidFill>
                <a:srgbClr val="FFFFFF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9788652" y="1985719"/>
            <a:ext cx="1888236" cy="326243"/>
          </a:xfrm>
          <a:prstGeom prst="rect">
            <a:avLst/>
          </a:prstGeom>
          <a:noFill/>
        </p:spPr>
        <p:txBody>
          <a:bodyPr wrap="square" lIns="36576" tIns="9144" rIns="36576" bIns="9144" anchor="ctr">
            <a:spAutoFit/>
          </a:bodyPr>
          <a:lstStyle/>
          <a:p>
            <a:pPr algn="l">
              <a:spcBef>
                <a:spcPts val="0"/>
              </a:spcBef>
              <a:spcAft>
                <a:spcPts val="300"/>
              </a:spcAft>
            </a:pPr>
            <a:r>
              <a:rPr sz="2000" b="1" dirty="0">
                <a:solidFill>
                  <a:srgbClr val="EE2A23"/>
                </a:solidFill>
              </a:rPr>
              <a:t>Surveys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9349740" y="2487168"/>
            <a:ext cx="2321052" cy="1834348"/>
          </a:xfrm>
          <a:prstGeom prst="rect">
            <a:avLst/>
          </a:prstGeom>
          <a:noFill/>
        </p:spPr>
        <p:txBody>
          <a:bodyPr wrap="square" lIns="36576" tIns="9144" rIns="36576" bIns="9144" anchor="t">
            <a:spAutoFit/>
          </a:bodyPr>
          <a:lstStyle/>
          <a:p>
            <a:pPr marL="285750" indent="-285750" algn="l"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b="0" dirty="0">
                <a:solidFill>
                  <a:srgbClr val="FFFFFF"/>
                </a:solidFill>
              </a:rPr>
              <a:t>After training &amp; after bundle</a:t>
            </a:r>
          </a:p>
          <a:p>
            <a:pPr marL="285750" indent="-285750" algn="l"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b="0" dirty="0">
                <a:solidFill>
                  <a:srgbClr val="FFFFFF"/>
                </a:solidFill>
              </a:rPr>
              <a:t>Symptom</a:t>
            </a:r>
            <a:r>
              <a:rPr lang="en-US" b="0" dirty="0">
                <a:solidFill>
                  <a:srgbClr val="FFFFFF"/>
                </a:solidFill>
              </a:rPr>
              <a:t>s</a:t>
            </a:r>
            <a:r>
              <a:rPr b="0" dirty="0">
                <a:solidFill>
                  <a:srgbClr val="FFFFFF"/>
                </a:solidFill>
              </a:rPr>
              <a:t> </a:t>
            </a:r>
            <a:endParaRPr lang="en-US" b="0" dirty="0">
              <a:solidFill>
                <a:srgbClr val="FFFFFF"/>
              </a:solidFill>
            </a:endParaRPr>
          </a:p>
          <a:p>
            <a:pPr marL="285750" indent="-285750" algn="l"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US" b="0" dirty="0">
                <a:solidFill>
                  <a:srgbClr val="FFFFFF"/>
                </a:solidFill>
              </a:rPr>
              <a:t>U</a:t>
            </a:r>
            <a:r>
              <a:rPr b="0" dirty="0">
                <a:solidFill>
                  <a:srgbClr val="FFFFFF"/>
                </a:solidFill>
              </a:rPr>
              <a:t>sability</a:t>
            </a:r>
          </a:p>
          <a:p>
            <a:pPr marL="285750" indent="-285750" algn="l"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FFFFFF"/>
                </a:solidFill>
              </a:rPr>
              <a:t>P</a:t>
            </a:r>
            <a:r>
              <a:rPr b="0" dirty="0">
                <a:solidFill>
                  <a:srgbClr val="FFFFFF"/>
                </a:solidFill>
              </a:rPr>
              <a:t>reference</a:t>
            </a:r>
            <a:endParaRPr lang="en-US" b="0" dirty="0">
              <a:solidFill>
                <a:srgbClr val="FFFFFF"/>
              </a:solidFill>
            </a:endParaRPr>
          </a:p>
          <a:p>
            <a:pPr marL="285750" indent="-285750" algn="l"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FFFFFF"/>
                </a:solidFill>
              </a:rPr>
              <a:t>C</a:t>
            </a:r>
            <a:r>
              <a:rPr b="0" dirty="0">
                <a:solidFill>
                  <a:srgbClr val="FFFFFF"/>
                </a:solidFill>
              </a:rPr>
              <a:t>onfidence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6973059" y="4841522"/>
            <a:ext cx="2169134" cy="1477802"/>
          </a:xfrm>
          <a:prstGeom prst="roundRect">
            <a:avLst>
              <a:gd name="adj" fmla="val 12000"/>
            </a:avLst>
          </a:prstGeom>
          <a:noFill/>
          <a:ln w="19050">
            <a:solidFill>
              <a:srgbClr val="C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TextBox 23"/>
          <p:cNvSpPr txBox="1"/>
          <p:nvPr/>
        </p:nvSpPr>
        <p:spPr>
          <a:xfrm>
            <a:off x="6973059" y="4879813"/>
            <a:ext cx="2169134" cy="295466"/>
          </a:xfrm>
          <a:prstGeom prst="rect">
            <a:avLst/>
          </a:prstGeom>
          <a:noFill/>
        </p:spPr>
        <p:txBody>
          <a:bodyPr wrap="square" lIns="36576" tIns="9144" rIns="36576" bIns="9144" anchor="ctr">
            <a:spAutoFit/>
          </a:bodyPr>
          <a:lstStyle/>
          <a:p>
            <a:pPr algn="ctr">
              <a:spcBef>
                <a:spcPts val="0"/>
              </a:spcBef>
              <a:spcAft>
                <a:spcPts val="300"/>
              </a:spcAft>
            </a:pPr>
            <a:r>
              <a:rPr b="1" u="sng" dirty="0">
                <a:solidFill>
                  <a:srgbClr val="FFFFFF"/>
                </a:solidFill>
                <a:latin typeface="Univia Pro Regular" pitchFamily="2" charset="77"/>
              </a:rPr>
              <a:t>Agreement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7037067" y="5438600"/>
            <a:ext cx="2041118" cy="572464"/>
          </a:xfrm>
          <a:prstGeom prst="rect">
            <a:avLst/>
          </a:prstGeom>
          <a:noFill/>
        </p:spPr>
        <p:txBody>
          <a:bodyPr wrap="square" lIns="36576" tIns="9144" rIns="36576" bIns="9144" anchor="ctr">
            <a:spAutoFit/>
          </a:bodyPr>
          <a:lstStyle/>
          <a:p>
            <a:pPr marL="285750" indent="-285750"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C8C8C8"/>
                </a:solidFill>
              </a:rPr>
              <a:t>Pearson c</a:t>
            </a:r>
            <a:r>
              <a:rPr b="0" dirty="0">
                <a:solidFill>
                  <a:srgbClr val="C8C8C8"/>
                </a:solidFill>
              </a:rPr>
              <a:t>orrelation</a:t>
            </a:r>
            <a:endParaRPr lang="en-US" b="0" dirty="0">
              <a:solidFill>
                <a:srgbClr val="C8C8C8"/>
              </a:solidFill>
            </a:endParaRPr>
          </a:p>
        </p:txBody>
      </p:sp>
      <p:sp>
        <p:nvSpPr>
          <p:cNvPr id="34" name="Title 20">
            <a:extLst>
              <a:ext uri="{FF2B5EF4-FFF2-40B4-BE49-F238E27FC236}">
                <a16:creationId xmlns:a16="http://schemas.microsoft.com/office/drawing/2014/main" id="{266846F1-240A-1882-ADB3-BC7DA9CF04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228600"/>
            <a:ext cx="9372600" cy="1219200"/>
          </a:xfrm>
        </p:spPr>
        <p:txBody>
          <a:bodyPr/>
          <a:lstStyle/>
          <a:p>
            <a:r>
              <a:rPr lang="en-US" sz="4400" b="1" dirty="0">
                <a:solidFill>
                  <a:srgbClr val="EE2A23"/>
                </a:solidFill>
                <a:latin typeface="Univia Pro Regular" pitchFamily="2" charset="77"/>
              </a:rPr>
              <a:t>Study Design &amp; Analysis</a:t>
            </a:r>
            <a:endParaRPr lang="en-US" sz="4400" dirty="0">
              <a:solidFill>
                <a:srgbClr val="EE2A23"/>
              </a:solidFill>
            </a:endParaRPr>
          </a:p>
        </p:txBody>
      </p:sp>
      <p:sp>
        <p:nvSpPr>
          <p:cNvPr id="35" name="Rounded Rectangle 34">
            <a:extLst>
              <a:ext uri="{FF2B5EF4-FFF2-40B4-BE49-F238E27FC236}">
                <a16:creationId xmlns:a16="http://schemas.microsoft.com/office/drawing/2014/main" id="{05F391E0-E49D-5AD1-AF61-195F1F4AB874}"/>
              </a:ext>
            </a:extLst>
          </p:cNvPr>
          <p:cNvSpPr/>
          <p:nvPr/>
        </p:nvSpPr>
        <p:spPr>
          <a:xfrm rot="16200000">
            <a:off x="5666912" y="5301901"/>
            <a:ext cx="1502034" cy="550926"/>
          </a:xfrm>
          <a:prstGeom prst="roundRect">
            <a:avLst/>
          </a:prstGeom>
          <a:solidFill>
            <a:srgbClr val="EE2A2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latin typeface="Univia Pro Regular" pitchFamily="2" charset="77"/>
              </a:rPr>
              <a:t>Analysis</a:t>
            </a:r>
          </a:p>
        </p:txBody>
      </p:sp>
      <p:sp>
        <p:nvSpPr>
          <p:cNvPr id="39" name="Rounded Rectangle 38">
            <a:extLst>
              <a:ext uri="{FF2B5EF4-FFF2-40B4-BE49-F238E27FC236}">
                <a16:creationId xmlns:a16="http://schemas.microsoft.com/office/drawing/2014/main" id="{244ADAF4-96B9-A072-861F-9B129D09643E}"/>
              </a:ext>
            </a:extLst>
          </p:cNvPr>
          <p:cNvSpPr/>
          <p:nvPr/>
        </p:nvSpPr>
        <p:spPr>
          <a:xfrm>
            <a:off x="9565666" y="4841522"/>
            <a:ext cx="2169134" cy="1477802"/>
          </a:xfrm>
          <a:prstGeom prst="roundRect">
            <a:avLst>
              <a:gd name="adj" fmla="val 12000"/>
            </a:avLst>
          </a:prstGeom>
          <a:noFill/>
          <a:ln w="19050">
            <a:solidFill>
              <a:srgbClr val="C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B5E6ECA2-5DDE-5F30-86D6-6138175FA3ED}"/>
              </a:ext>
            </a:extLst>
          </p:cNvPr>
          <p:cNvSpPr txBox="1"/>
          <p:nvPr/>
        </p:nvSpPr>
        <p:spPr>
          <a:xfrm>
            <a:off x="9565666" y="4868739"/>
            <a:ext cx="2169134" cy="295466"/>
          </a:xfrm>
          <a:prstGeom prst="rect">
            <a:avLst/>
          </a:prstGeom>
          <a:noFill/>
        </p:spPr>
        <p:txBody>
          <a:bodyPr wrap="square" lIns="36576" tIns="9144" rIns="36576" bIns="9144" anchor="ctr">
            <a:spAutoFit/>
          </a:bodyPr>
          <a:lstStyle/>
          <a:p>
            <a:pPr algn="ctr">
              <a:spcBef>
                <a:spcPts val="0"/>
              </a:spcBef>
              <a:spcAft>
                <a:spcPts val="300"/>
              </a:spcAft>
            </a:pPr>
            <a:r>
              <a:rPr lang="en-US" b="1" u="sng" dirty="0">
                <a:solidFill>
                  <a:srgbClr val="FFFFFF"/>
                </a:solidFill>
                <a:latin typeface="Univia Pro Regular" pitchFamily="2" charset="77"/>
              </a:rPr>
              <a:t>Comparison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2AB9E351-058C-7C57-490D-A5DD8C6F3EF4}"/>
              </a:ext>
            </a:extLst>
          </p:cNvPr>
          <p:cNvSpPr txBox="1"/>
          <p:nvPr/>
        </p:nvSpPr>
        <p:spPr>
          <a:xfrm>
            <a:off x="9629674" y="5427526"/>
            <a:ext cx="2041118" cy="572464"/>
          </a:xfrm>
          <a:prstGeom prst="rect">
            <a:avLst/>
          </a:prstGeom>
          <a:noFill/>
        </p:spPr>
        <p:txBody>
          <a:bodyPr wrap="square" lIns="36576" tIns="9144" rIns="36576" bIns="9144" anchor="ctr">
            <a:spAutoFit/>
          </a:bodyPr>
          <a:lstStyle/>
          <a:p>
            <a:pPr marL="285750" indent="-285750"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US" b="0" dirty="0">
                <a:solidFill>
                  <a:srgbClr val="C8C8C8"/>
                </a:solidFill>
              </a:rPr>
              <a:t>Wilcoxon signed-rank test</a:t>
            </a:r>
          </a:p>
        </p:txBody>
      </p:sp>
      <p:cxnSp>
        <p:nvCxnSpPr>
          <p:cNvPr id="43" name="Straight Connector 42">
            <a:extLst>
              <a:ext uri="{FF2B5EF4-FFF2-40B4-BE49-F238E27FC236}">
                <a16:creationId xmlns:a16="http://schemas.microsoft.com/office/drawing/2014/main" id="{4721E0C8-2AE1-D254-8475-D7A821A1281D}"/>
              </a:ext>
            </a:extLst>
          </p:cNvPr>
          <p:cNvCxnSpPr>
            <a:cxnSpLocks/>
            <a:stCxn id="23" idx="3"/>
          </p:cNvCxnSpPr>
          <p:nvPr/>
        </p:nvCxnSpPr>
        <p:spPr>
          <a:xfrm flipV="1">
            <a:off x="9142193" y="5577364"/>
            <a:ext cx="428728" cy="3059"/>
          </a:xfrm>
          <a:prstGeom prst="line">
            <a:avLst/>
          </a:prstGeom>
          <a:ln w="38100" cmpd="sng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Straight Connector 52">
            <a:extLst>
              <a:ext uri="{FF2B5EF4-FFF2-40B4-BE49-F238E27FC236}">
                <a16:creationId xmlns:a16="http://schemas.microsoft.com/office/drawing/2014/main" id="{3689AEA2-A7DA-F3C0-0CAE-FF9C585455EB}"/>
              </a:ext>
            </a:extLst>
          </p:cNvPr>
          <p:cNvCxnSpPr>
            <a:cxnSpLocks/>
            <a:stCxn id="35" idx="2"/>
            <a:endCxn id="23" idx="1"/>
          </p:cNvCxnSpPr>
          <p:nvPr/>
        </p:nvCxnSpPr>
        <p:spPr>
          <a:xfrm>
            <a:off x="6693392" y="5577364"/>
            <a:ext cx="279667" cy="3059"/>
          </a:xfrm>
          <a:prstGeom prst="line">
            <a:avLst/>
          </a:prstGeom>
          <a:ln w="38100" cmpd="sng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Quad Arrow 1">
            <a:extLst>
              <a:ext uri="{FF2B5EF4-FFF2-40B4-BE49-F238E27FC236}">
                <a16:creationId xmlns:a16="http://schemas.microsoft.com/office/drawing/2014/main" id="{15B6505F-FDBA-5A0F-0C86-AA1CF05F6AB3}"/>
              </a:ext>
            </a:extLst>
          </p:cNvPr>
          <p:cNvSpPr/>
          <p:nvPr/>
        </p:nvSpPr>
        <p:spPr>
          <a:xfrm>
            <a:off x="5943600" y="2971800"/>
            <a:ext cx="301752" cy="304800"/>
          </a:xfrm>
          <a:prstGeom prst="quadArrow">
            <a:avLst>
              <a:gd name="adj1" fmla="val 21402"/>
              <a:gd name="adj2" fmla="val 50000"/>
              <a:gd name="adj3" fmla="val 2119"/>
            </a:avLst>
          </a:prstGeom>
          <a:solidFill>
            <a:srgbClr val="EE2A2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83E6B5-9B34-A648-88DB-98467D3CF6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 b="1" dirty="0">
                <a:solidFill>
                  <a:srgbClr val="EE2A23"/>
                </a:solidFill>
                <a:latin typeface="Univia Pro Regular" pitchFamily="2" charset="77"/>
              </a:rPr>
              <a:t>Results</a:t>
            </a:r>
            <a:endParaRPr lang="en-US" dirty="0">
              <a:solidFill>
                <a:srgbClr val="EE2A2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24785996"/>
      </p:ext>
    </p:extLst>
  </p:cSld>
  <p:clrMapOvr>
    <a:masterClrMapping/>
  </p:clrMapOvr>
  <p:transition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itle 20">
            <a:extLst>
              <a:ext uri="{FF2B5EF4-FFF2-40B4-BE49-F238E27FC236}">
                <a16:creationId xmlns:a16="http://schemas.microsoft.com/office/drawing/2014/main" id="{1B0224DD-658E-F6A7-C9C8-7BF8A3D93B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 b="1" dirty="0">
                <a:latin typeface="Univia Pro Regular" pitchFamily="2" charset="77"/>
                <a:cs typeface="Arial"/>
              </a:rPr>
              <a:t>Study Cohort</a:t>
            </a:r>
            <a:endParaRPr lang="en-US" sz="4400" dirty="0">
              <a:solidFill>
                <a:srgbClr val="EE2A23"/>
              </a:solidFill>
              <a:latin typeface="Univia Pro Regular" pitchFamily="2" charset="77"/>
            </a:endParaRPr>
          </a:p>
        </p:txBody>
      </p:sp>
      <p:graphicFrame>
        <p:nvGraphicFramePr>
          <p:cNvPr id="22" name="Table 2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53221726"/>
              </p:ext>
            </p:extLst>
          </p:nvPr>
        </p:nvGraphicFramePr>
        <p:xfrm>
          <a:off x="2253996" y="1691640"/>
          <a:ext cx="7680960" cy="3803904"/>
        </p:xfrm>
        <a:graphic>
          <a:graphicData uri="http://schemas.openxmlformats.org/drawingml/2006/table">
            <a:tbl>
              <a:tblPr firstRow="1">
                <a:tableStyleId>{5C22544A-7EE6-4342-B048-85BDC9FD1C3A}</a:tableStyleId>
              </a:tblPr>
              <a:tblGrid>
                <a:gridCol w="53949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75488">
                <a:tc>
                  <a:txBody>
                    <a:bodyPr/>
                    <a:lstStyle/>
                    <a:p>
                      <a:pPr algn="l"/>
                      <a:r>
                        <a:rPr sz="2000" b="1">
                          <a:solidFill>
                            <a:srgbClr val="FFFFFF"/>
                          </a:solidFill>
                        </a:rPr>
                        <a:t>Characteristic</a:t>
                      </a:r>
                    </a:p>
                  </a:txBody>
                  <a:tcPr marT="18288" marB="18288" anchor="ctr"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2000" b="1">
                          <a:solidFill>
                            <a:srgbClr val="FFFFFF"/>
                          </a:solidFill>
                        </a:rPr>
                        <a:t>Value</a:t>
                      </a:r>
                    </a:p>
                  </a:txBody>
                  <a:tcPr marT="18288" marB="18288" anchor="ctr">
                    <a:solidFill>
                      <a:srgbClr val="C0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75488">
                <a:tc>
                  <a:txBody>
                    <a:bodyPr/>
                    <a:lstStyle/>
                    <a:p>
                      <a:pPr algn="l"/>
                      <a:r>
                        <a:rPr sz="1800" b="0" dirty="0">
                          <a:solidFill>
                            <a:srgbClr val="FFFFFF"/>
                          </a:solidFill>
                        </a:rPr>
                        <a:t>Enrolled participants</a:t>
                      </a:r>
                      <a:r>
                        <a:rPr lang="en-US" sz="1800" b="0" dirty="0">
                          <a:solidFill>
                            <a:srgbClr val="FFFFFF"/>
                          </a:solidFill>
                        </a:rPr>
                        <a:t> (Glaucoma/ Health)</a:t>
                      </a:r>
                      <a:endParaRPr sz="1800" b="0" dirty="0">
                        <a:solidFill>
                          <a:srgbClr val="FFFFFF"/>
                        </a:solidFill>
                      </a:endParaRPr>
                    </a:p>
                  </a:txBody>
                  <a:tcPr marT="18288" marB="18288" anchor="ctr">
                    <a:solidFill>
                      <a:srgbClr val="1A1A1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800" b="0" dirty="0">
                          <a:solidFill>
                            <a:srgbClr val="FFFFFF"/>
                          </a:solidFill>
                        </a:rPr>
                        <a:t>63</a:t>
                      </a:r>
                      <a:r>
                        <a:rPr lang="en-US" sz="1800" b="0" dirty="0">
                          <a:solidFill>
                            <a:srgbClr val="FFFFFF"/>
                          </a:solidFill>
                        </a:rPr>
                        <a:t> (52/11)</a:t>
                      </a:r>
                      <a:endParaRPr sz="1800" b="0" dirty="0">
                        <a:solidFill>
                          <a:srgbClr val="FFFFFF"/>
                        </a:solidFill>
                      </a:endParaRPr>
                    </a:p>
                  </a:txBody>
                  <a:tcPr marT="18288" marB="18288" anchor="ctr">
                    <a:solidFill>
                      <a:srgbClr val="1A1A1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75488">
                <a:tc>
                  <a:txBody>
                    <a:bodyPr/>
                    <a:lstStyle/>
                    <a:p>
                      <a:pPr algn="l"/>
                      <a:r>
                        <a:rPr sz="1800" b="0">
                          <a:solidFill>
                            <a:srgbClr val="FFFFFF"/>
                          </a:solidFill>
                        </a:rPr>
                        <a:t>Age, mean (SD), y</a:t>
                      </a:r>
                    </a:p>
                  </a:txBody>
                  <a:tcPr marT="18288" marB="18288" anchor="ctr">
                    <a:solidFill>
                      <a:srgbClr val="1A1A1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800" b="0">
                          <a:solidFill>
                            <a:srgbClr val="FFFFFF"/>
                          </a:solidFill>
                        </a:rPr>
                        <a:t>59.4 (14.8)</a:t>
                      </a:r>
                    </a:p>
                  </a:txBody>
                  <a:tcPr marT="18288" marB="18288" anchor="ctr">
                    <a:solidFill>
                      <a:srgbClr val="1A1A1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75488">
                <a:tc>
                  <a:txBody>
                    <a:bodyPr/>
                    <a:lstStyle/>
                    <a:p>
                      <a:pPr algn="l"/>
                      <a:r>
                        <a:rPr sz="1800" b="0">
                          <a:solidFill>
                            <a:srgbClr val="FFFFFF"/>
                          </a:solidFill>
                        </a:rPr>
                        <a:t>Women / Men, n</a:t>
                      </a:r>
                    </a:p>
                  </a:txBody>
                  <a:tcPr marT="18288" marB="18288" anchor="ctr">
                    <a:solidFill>
                      <a:srgbClr val="1A1A1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800" b="0">
                          <a:solidFill>
                            <a:srgbClr val="FFFFFF"/>
                          </a:solidFill>
                        </a:rPr>
                        <a:t>41 (65%) / 22 (35%)</a:t>
                      </a:r>
                    </a:p>
                  </a:txBody>
                  <a:tcPr marT="18288" marB="18288" anchor="ctr">
                    <a:solidFill>
                      <a:srgbClr val="1A1A1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75488">
                <a:tc>
                  <a:txBody>
                    <a:bodyPr/>
                    <a:lstStyle/>
                    <a:p>
                      <a:pPr algn="l"/>
                      <a:r>
                        <a:rPr sz="1800" b="0">
                          <a:solidFill>
                            <a:srgbClr val="FFFFFF"/>
                          </a:solidFill>
                        </a:rPr>
                        <a:t>Site: Wills / UCSF</a:t>
                      </a:r>
                    </a:p>
                  </a:txBody>
                  <a:tcPr marT="18288" marB="18288" anchor="ctr">
                    <a:solidFill>
                      <a:srgbClr val="1A1A1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800" b="0">
                          <a:solidFill>
                            <a:srgbClr val="FFFFFF"/>
                          </a:solidFill>
                        </a:rPr>
                        <a:t>37 / 26</a:t>
                      </a:r>
                    </a:p>
                  </a:txBody>
                  <a:tcPr marT="18288" marB="18288" anchor="ctr">
                    <a:solidFill>
                      <a:srgbClr val="1A1A1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75488">
                <a:tc>
                  <a:txBody>
                    <a:bodyPr/>
                    <a:lstStyle/>
                    <a:p>
                      <a:pPr algn="l"/>
                      <a:r>
                        <a:rPr sz="1800" b="0">
                          <a:solidFill>
                            <a:srgbClr val="FFFFFF"/>
                          </a:solidFill>
                        </a:rPr>
                        <a:t>Completed home bundle (≥10 sessions ≤14 d)</a:t>
                      </a:r>
                    </a:p>
                  </a:txBody>
                  <a:tcPr marT="18288" marB="18288" anchor="ctr">
                    <a:solidFill>
                      <a:srgbClr val="1A1A1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800" b="0">
                          <a:solidFill>
                            <a:srgbClr val="FFFFFF"/>
                          </a:solidFill>
                        </a:rPr>
                        <a:t>54 (85.7%)</a:t>
                      </a:r>
                    </a:p>
                  </a:txBody>
                  <a:tcPr marT="18288" marB="18288" anchor="ctr">
                    <a:solidFill>
                      <a:srgbClr val="1A1A1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75488">
                <a:tc>
                  <a:txBody>
                    <a:bodyPr/>
                    <a:lstStyle/>
                    <a:p>
                      <a:pPr algn="l"/>
                      <a:r>
                        <a:rPr sz="1800" b="0">
                          <a:solidFill>
                            <a:srgbClr val="FFFFFF"/>
                          </a:solidFill>
                        </a:rPr>
                        <a:t>Provided post-bundle survey data</a:t>
                      </a:r>
                    </a:p>
                  </a:txBody>
                  <a:tcPr marT="18288" marB="18288" anchor="ctr">
                    <a:solidFill>
                      <a:srgbClr val="1A1A1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800" b="0">
                          <a:solidFill>
                            <a:srgbClr val="FFFFFF"/>
                          </a:solidFill>
                        </a:rPr>
                        <a:t>55 (87.3%)</a:t>
                      </a:r>
                    </a:p>
                  </a:txBody>
                  <a:tcPr marT="18288" marB="18288" anchor="ctr">
                    <a:solidFill>
                      <a:srgbClr val="1A1A1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75488">
                <a:tc>
                  <a:txBody>
                    <a:bodyPr/>
                    <a:lstStyle/>
                    <a:p>
                      <a:pPr algn="l"/>
                      <a:r>
                        <a:rPr sz="1800" b="0">
                          <a:solidFill>
                            <a:srgbClr val="FFFFFF"/>
                          </a:solidFill>
                        </a:rPr>
                        <a:t>Did not complete bundle / lost to follow-up</a:t>
                      </a:r>
                    </a:p>
                  </a:txBody>
                  <a:tcPr marT="18288" marB="18288" anchor="ctr">
                    <a:solidFill>
                      <a:srgbClr val="1A1A1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800" b="0" dirty="0">
                          <a:solidFill>
                            <a:srgbClr val="FFFFFF"/>
                          </a:solidFill>
                        </a:rPr>
                        <a:t>9 (14.3%)</a:t>
                      </a:r>
                    </a:p>
                  </a:txBody>
                  <a:tcPr marT="18288" marB="18288" anchor="ctr">
                    <a:solidFill>
                      <a:srgbClr val="1A1A1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23" name="TextBox 22"/>
          <p:cNvSpPr txBox="1"/>
          <p:nvPr/>
        </p:nvSpPr>
        <p:spPr>
          <a:xfrm>
            <a:off x="2253996" y="5495544"/>
            <a:ext cx="768096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1100" i="1" dirty="0">
                <a:solidFill>
                  <a:srgbClr val="C8C8C8"/>
                </a:solidFill>
              </a:rPr>
              <a:t>Retention defined as completion of the 10-session home bundle within 14 days.</a:t>
            </a:r>
          </a:p>
        </p:txBody>
      </p:sp>
    </p:spTree>
    <p:extLst>
      <p:ext uri="{BB962C8B-B14F-4D97-AF65-F5344CB8AC3E}">
        <p14:creationId xmlns:p14="http://schemas.microsoft.com/office/powerpoint/2010/main" val="131946858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itle 20">
            <a:extLst>
              <a:ext uri="{FF2B5EF4-FFF2-40B4-BE49-F238E27FC236}">
                <a16:creationId xmlns:a16="http://schemas.microsoft.com/office/drawing/2014/main" id="{1B0224DD-658E-F6A7-C9C8-7BF8A3D93B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 b="1" dirty="0">
                <a:latin typeface="Univia Pro Regular" pitchFamily="2" charset="77"/>
                <a:cs typeface="Arial"/>
              </a:rPr>
              <a:t>VVP </a:t>
            </a:r>
            <a:r>
              <a:rPr lang="en-US" sz="4400" dirty="0">
                <a:latin typeface="Univia Pro Regular" pitchFamily="2" charset="77"/>
                <a:cs typeface="Arial"/>
              </a:rPr>
              <a:t>and </a:t>
            </a:r>
            <a:r>
              <a:rPr lang="en-US" sz="4400" b="1" dirty="0">
                <a:latin typeface="Univia Pro Regular" pitchFamily="2" charset="77"/>
                <a:cs typeface="Arial"/>
              </a:rPr>
              <a:t>SAP </a:t>
            </a:r>
            <a:r>
              <a:rPr lang="en-US" sz="4400" dirty="0">
                <a:latin typeface="Univia Pro Regular" pitchFamily="2" charset="77"/>
                <a:cs typeface="Arial"/>
              </a:rPr>
              <a:t>reveal similar VF loss</a:t>
            </a:r>
            <a:endParaRPr lang="en-US" sz="4400" dirty="0">
              <a:solidFill>
                <a:srgbClr val="EE2A23"/>
              </a:solidFill>
              <a:latin typeface="Univia Pro Regular" pitchFamily="2" charset="77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D47999DF-9418-0685-6173-0F89ED78FB5F}"/>
              </a:ext>
            </a:extLst>
          </p:cNvPr>
          <p:cNvSpPr txBox="1"/>
          <p:nvPr/>
        </p:nvSpPr>
        <p:spPr bwMode="auto">
          <a:xfrm>
            <a:off x="6999523" y="5207023"/>
            <a:ext cx="0" cy="0"/>
          </a:xfrm>
          <a:prstGeom prst="rect">
            <a:avLst/>
          </a:prstGeom>
          <a:noFill/>
          <a:ln w="19050" algn="ctr">
            <a:noFill/>
            <a:miter lim="800000"/>
            <a:headEnd/>
            <a:tailEnd/>
          </a:ln>
        </p:spPr>
        <p:txBody>
          <a:bodyPr wrap="none" lIns="0" tIns="0" rIns="0" bIns="0" rtlCol="0">
            <a:noAutofit/>
          </a:bodyPr>
          <a:lstStyle/>
          <a:p>
            <a:pPr marL="457189" indent="-457189">
              <a:buClr>
                <a:schemeClr val="accent1"/>
              </a:buClr>
              <a:buSzPct val="80000"/>
              <a:buFont typeface="Wingdings" charset="2"/>
              <a:buChar char="§"/>
            </a:pPr>
            <a:endParaRPr lang="en-US" sz="2667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D4767C0-E4CD-66BA-1BCE-C139DE8C395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58040" y="1932229"/>
            <a:ext cx="520898" cy="4354436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D95BEB64-C555-9319-F2EA-B703EDE015B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96771" y="4167969"/>
            <a:ext cx="2284177" cy="2090808"/>
          </a:xfrm>
          <a:prstGeom prst="rect">
            <a:avLst/>
          </a:prstGeom>
        </p:spPr>
      </p:pic>
      <p:pic>
        <p:nvPicPr>
          <p:cNvPr id="6" name="Picture 5" descr="A graph of a person&amp;#39;s face&#10;&#10;AI-generated content may be incorrect.">
            <a:extLst>
              <a:ext uri="{FF2B5EF4-FFF2-40B4-BE49-F238E27FC236}">
                <a16:creationId xmlns:a16="http://schemas.microsoft.com/office/drawing/2014/main" id="{B4CCE2B1-177D-13AD-449B-8C8ACBE4AC1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74442" y="4167969"/>
            <a:ext cx="2171513" cy="209080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EFB851B2-768D-8605-7DDF-8403D817111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92023" y="1981198"/>
            <a:ext cx="2230180" cy="20278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35E6C770-41C8-4096-9F39-810B9DE64D8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535041" y="1981200"/>
            <a:ext cx="2239985" cy="2027800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50048E62-C2EA-B4FC-9EEC-10934F0E87AC}"/>
              </a:ext>
            </a:extLst>
          </p:cNvPr>
          <p:cNvSpPr/>
          <p:nvPr/>
        </p:nvSpPr>
        <p:spPr bwMode="auto">
          <a:xfrm>
            <a:off x="3535041" y="1949913"/>
            <a:ext cx="4728062" cy="2059086"/>
          </a:xfrm>
          <a:prstGeom prst="rect">
            <a:avLst/>
          </a:prstGeom>
          <a:noFill/>
          <a:ln w="57150">
            <a:solidFill>
              <a:srgbClr val="FFDF00"/>
            </a:solidFill>
            <a:headEnd/>
            <a:tailEnd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none" rtlCol="0" anchor="ctr"/>
          <a:lstStyle/>
          <a:p>
            <a:pPr algn="ctr">
              <a:lnSpc>
                <a:spcPct val="90000"/>
              </a:lnSpc>
            </a:pPr>
            <a:endParaRPr lang="en-US" sz="2133" b="1" err="1">
              <a:solidFill>
                <a:schemeClr val="bg1"/>
              </a:solidFill>
              <a:latin typeface="+mj-lt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15FDDE5-FA95-0105-B541-4A405DB4F496}"/>
              </a:ext>
            </a:extLst>
          </p:cNvPr>
          <p:cNvSpPr/>
          <p:nvPr/>
        </p:nvSpPr>
        <p:spPr bwMode="auto">
          <a:xfrm>
            <a:off x="3535041" y="4167969"/>
            <a:ext cx="4728062" cy="2090808"/>
          </a:xfrm>
          <a:prstGeom prst="rect">
            <a:avLst/>
          </a:prstGeom>
          <a:noFill/>
          <a:ln w="57150">
            <a:solidFill>
              <a:srgbClr val="178CCB"/>
            </a:solidFill>
            <a:headEnd/>
            <a:tailEnd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none" rtlCol="0" anchor="ctr"/>
          <a:lstStyle/>
          <a:p>
            <a:pPr algn="ctr">
              <a:lnSpc>
                <a:spcPct val="90000"/>
              </a:lnSpc>
            </a:pPr>
            <a:endParaRPr lang="en-US" sz="2133" b="1" err="1">
              <a:solidFill>
                <a:schemeClr val="bg1"/>
              </a:solidFill>
              <a:latin typeface="+mj-lt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1ABB06F-6B1A-6231-C4D6-8248A9E21130}"/>
              </a:ext>
            </a:extLst>
          </p:cNvPr>
          <p:cNvSpPr txBox="1"/>
          <p:nvPr/>
        </p:nvSpPr>
        <p:spPr bwMode="auto">
          <a:xfrm>
            <a:off x="2066271" y="2789881"/>
            <a:ext cx="1508171" cy="410433"/>
          </a:xfrm>
          <a:prstGeom prst="rect">
            <a:avLst/>
          </a:prstGeom>
          <a:noFill/>
          <a:ln w="19050" algn="ctr">
            <a:noFill/>
            <a:miter lim="800000"/>
            <a:headEnd/>
            <a:tailEnd/>
          </a:ln>
        </p:spPr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667" b="1" dirty="0">
                <a:solidFill>
                  <a:srgbClr val="EE2A23"/>
                </a:solidFill>
                <a:latin typeface="Arial"/>
              </a:rPr>
              <a:t>VVP</a:t>
            </a:r>
            <a:endParaRPr lang="en-US" sz="2667" dirty="0">
              <a:solidFill>
                <a:srgbClr val="EE2A23"/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C16585B5-9C67-A5BC-6AED-D8A94DB67F02}"/>
              </a:ext>
            </a:extLst>
          </p:cNvPr>
          <p:cNvSpPr txBox="1"/>
          <p:nvPr/>
        </p:nvSpPr>
        <p:spPr bwMode="auto">
          <a:xfrm>
            <a:off x="2055488" y="4860016"/>
            <a:ext cx="1350448" cy="1190198"/>
          </a:xfrm>
          <a:prstGeom prst="rect">
            <a:avLst/>
          </a:prstGeom>
          <a:noFill/>
          <a:ln w="19050" algn="ctr">
            <a:noFill/>
            <a:miter lim="800000"/>
            <a:headEnd/>
            <a:tailEnd/>
          </a:ln>
        </p:spPr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 rtl="0"/>
            <a:r>
              <a:rPr lang="en-US" sz="2667" b="1" dirty="0">
                <a:solidFill>
                  <a:srgbClr val="EE2A23"/>
                </a:solidFill>
                <a:latin typeface="Arial"/>
                <a:ea typeface="Arial"/>
                <a:cs typeface="Arial"/>
              </a:rPr>
              <a:t>SAP</a:t>
            </a:r>
            <a:r>
              <a:rPr lang="en-US" sz="2667" dirty="0">
                <a:solidFill>
                  <a:srgbClr val="EE2A23"/>
                </a:solidFill>
                <a:latin typeface="Arial"/>
                <a:ea typeface="Arial"/>
                <a:cs typeface="Arial"/>
              </a:rPr>
              <a:t>​</a:t>
            </a:r>
          </a:p>
          <a:p>
            <a:pPr marL="457189" indent="-457189" algn="ctr">
              <a:buFont typeface="Wingdings,Sans-Serif"/>
              <a:buChar char="§"/>
            </a:pPr>
            <a:endParaRPr lang="en-US" sz="2400" dirty="0">
              <a:solidFill>
                <a:srgbClr val="052049"/>
              </a:solidFill>
              <a:latin typeface="Arial"/>
              <a:ea typeface="Arial"/>
              <a:cs typeface="Arial"/>
            </a:endParaRPr>
          </a:p>
          <a:p>
            <a:pPr marL="457189" indent="-457189" algn="ctr">
              <a:buClr>
                <a:schemeClr val="accent1"/>
              </a:buClr>
              <a:buSzPct val="80000"/>
              <a:buFont typeface="Wingdings" charset="2"/>
              <a:buChar char="§"/>
            </a:pPr>
            <a:endParaRPr lang="en-US" sz="2667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F438116-D81D-F3D6-6A6A-1C9EE6E069A1}"/>
              </a:ext>
            </a:extLst>
          </p:cNvPr>
          <p:cNvSpPr txBox="1"/>
          <p:nvPr/>
        </p:nvSpPr>
        <p:spPr bwMode="auto">
          <a:xfrm>
            <a:off x="4191000" y="1624452"/>
            <a:ext cx="1154231" cy="307777"/>
          </a:xfrm>
          <a:prstGeom prst="rect">
            <a:avLst/>
          </a:prstGeom>
          <a:noFill/>
          <a:ln w="19050" algn="ctr">
            <a:noFill/>
            <a:miter lim="800000"/>
            <a:headEnd/>
            <a:tailEnd/>
          </a:ln>
        </p:spPr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000" dirty="0">
                <a:solidFill>
                  <a:srgbClr val="EE2A23"/>
                </a:solidFill>
                <a:latin typeface="Arial"/>
              </a:rPr>
              <a:t>Right Eye</a:t>
            </a:r>
            <a:endParaRPr lang="en-US" sz="2000" dirty="0">
              <a:solidFill>
                <a:srgbClr val="EE2A23"/>
              </a:solidFill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564C464D-3385-E824-5A35-325B719C1A15}"/>
              </a:ext>
            </a:extLst>
          </p:cNvPr>
          <p:cNvSpPr txBox="1"/>
          <p:nvPr/>
        </p:nvSpPr>
        <p:spPr bwMode="auto">
          <a:xfrm>
            <a:off x="6606870" y="1593936"/>
            <a:ext cx="1154231" cy="307777"/>
          </a:xfrm>
          <a:prstGeom prst="rect">
            <a:avLst/>
          </a:prstGeom>
          <a:noFill/>
          <a:ln w="19050" algn="ctr">
            <a:noFill/>
            <a:miter lim="800000"/>
            <a:headEnd/>
            <a:tailEnd/>
          </a:ln>
        </p:spPr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000" dirty="0">
                <a:solidFill>
                  <a:srgbClr val="EE2A23"/>
                </a:solidFill>
                <a:latin typeface="Arial"/>
              </a:rPr>
              <a:t>Left Eye</a:t>
            </a:r>
            <a:endParaRPr lang="en-US" sz="2000" dirty="0">
              <a:solidFill>
                <a:srgbClr val="EE2A2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3480771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904EFE1C-6A76-8908-5628-E959211C019B}"/>
              </a:ext>
            </a:extLst>
          </p:cNvPr>
          <p:cNvSpPr/>
          <p:nvPr/>
        </p:nvSpPr>
        <p:spPr>
          <a:xfrm>
            <a:off x="457200" y="5764924"/>
            <a:ext cx="2819400" cy="107731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50124"/>
            <a:ext cx="5486400" cy="4114800"/>
          </a:xfrm>
        </p:spPr>
        <p:txBody>
          <a:bodyPr wrap="square"/>
          <a:lstStyle/>
          <a:p>
            <a:pPr>
              <a:spcAft>
                <a:spcPts val="600"/>
              </a:spcAft>
              <a:buClr>
                <a:srgbClr val="EE2A23"/>
              </a:buClr>
            </a:pPr>
            <a:r>
              <a:rPr lang="en-US" b="0" dirty="0">
                <a:solidFill>
                  <a:srgbClr val="FFFFFF"/>
                </a:solidFill>
              </a:rPr>
              <a:t>Strong Correlation of </a:t>
            </a:r>
            <a:r>
              <a:rPr b="0" dirty="0">
                <a:solidFill>
                  <a:srgbClr val="FFFFFF"/>
                </a:solidFill>
              </a:rPr>
              <a:t>Average mean sensitivity: 10 </a:t>
            </a:r>
            <a:r>
              <a:rPr lang="en-US" b="0" dirty="0">
                <a:solidFill>
                  <a:srgbClr val="FFFFFF"/>
                </a:solidFill>
              </a:rPr>
              <a:t> VVP </a:t>
            </a:r>
            <a:r>
              <a:rPr b="0" dirty="0">
                <a:solidFill>
                  <a:srgbClr val="FFFFFF"/>
                </a:solidFill>
              </a:rPr>
              <a:t>vs 4 </a:t>
            </a:r>
            <a:r>
              <a:rPr lang="en-US" b="0" dirty="0">
                <a:solidFill>
                  <a:srgbClr val="FFFFFF"/>
                </a:solidFill>
              </a:rPr>
              <a:t>SAP</a:t>
            </a:r>
            <a:endParaRPr b="0" dirty="0">
              <a:solidFill>
                <a:srgbClr val="FFFFFF"/>
              </a:solidFill>
            </a:endParaRPr>
          </a:p>
        </p:txBody>
      </p:sp>
      <p:pic>
        <p:nvPicPr>
          <p:cNvPr id="4" name="Picture 3" descr="accuracy_scatter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3000" y="2590800"/>
            <a:ext cx="4070908" cy="384048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143000" y="6431280"/>
            <a:ext cx="3764280" cy="246221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/>
            <a:r>
              <a:rPr lang="en-US" sz="1000" b="0" dirty="0">
                <a:solidFill>
                  <a:srgbClr val="C8C8C8"/>
                </a:solidFill>
              </a:rPr>
              <a:t>3. </a:t>
            </a:r>
            <a:r>
              <a:rPr sz="1000" b="0" dirty="0" err="1">
                <a:solidFill>
                  <a:srgbClr val="C8C8C8"/>
                </a:solidFill>
              </a:rPr>
              <a:t>Shiu</a:t>
            </a:r>
            <a:r>
              <a:rPr sz="1000" b="0" dirty="0">
                <a:solidFill>
                  <a:srgbClr val="C8C8C8"/>
                </a:solidFill>
              </a:rPr>
              <a:t> et al., (2026), IOVS Vol.67, 5572</a:t>
            </a:r>
            <a:r>
              <a:rPr lang="en-US" sz="1000" b="0" dirty="0">
                <a:solidFill>
                  <a:srgbClr val="C8C8C8"/>
                </a:solidFill>
              </a:rPr>
              <a:t> </a:t>
            </a:r>
            <a:endParaRPr sz="1000" b="0" dirty="0">
              <a:solidFill>
                <a:srgbClr val="C8C8C8"/>
              </a:solidFill>
            </a:endParaRPr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F64CAF5B-C2E9-8690-B02A-10B319CFEB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 b="1" dirty="0">
                <a:latin typeface="Univia Pro Regular" pitchFamily="2" charset="77"/>
              </a:rPr>
              <a:t>VVP agrees with SAP</a:t>
            </a:r>
            <a:endParaRPr lang="en-US" sz="4400" dirty="0">
              <a:latin typeface="Univia Pro Regular" pitchFamily="2" charset="77"/>
            </a:endParaRP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68A90ED6-D285-B7F9-E0A8-F0C0C9A0A45C}"/>
              </a:ext>
            </a:extLst>
          </p:cNvPr>
          <p:cNvSpPr txBox="1">
            <a:spLocks/>
          </p:cNvSpPr>
          <p:nvPr/>
        </p:nvSpPr>
        <p:spPr>
          <a:xfrm>
            <a:off x="6781800" y="1650124"/>
            <a:ext cx="5213908" cy="4114800"/>
          </a:xfrm>
          <a:prstGeom prst="rect">
            <a:avLst/>
          </a:prstGeom>
        </p:spPr>
        <p:txBody>
          <a:bodyPr vert="horz" wrap="square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Clr>
                <a:schemeClr val="bg2"/>
              </a:buClr>
              <a:buFont typeface="Arial"/>
              <a:buChar char="•"/>
              <a:tabLst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8975" indent="-344488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bg2"/>
              </a:buClr>
              <a:buFont typeface="Courier New" panose="02070309020205020404" pitchFamily="49" charset="0"/>
              <a:buChar char="o"/>
              <a:tabLst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27113" indent="-344488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7950" indent="-344488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bg2"/>
              </a:buClr>
              <a:buFont typeface="Wingdings" panose="05000000000000000000" pitchFamily="2" charset="2"/>
              <a:buChar char="ú"/>
              <a:tabLst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716088" indent="-344488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bg2"/>
              </a:buClr>
              <a:buFont typeface="Arial" panose="020B0604020202020204" pitchFamily="34" charset="0"/>
              <a:buChar char="-"/>
              <a:tabLst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054225" indent="-3444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405063" indent="-34607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ourier New" panose="02070309020205020404" pitchFamily="49" charset="0"/>
              <a:buChar char="o"/>
              <a:defRPr sz="1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743200" indent="-33972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9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Aft>
                <a:spcPts val="600"/>
              </a:spcAft>
              <a:buClr>
                <a:srgbClr val="EE2A23"/>
              </a:buClr>
            </a:pPr>
            <a:r>
              <a:rPr lang="en-US" dirty="0">
                <a:solidFill>
                  <a:srgbClr val="FFFFFF"/>
                </a:solidFill>
              </a:rPr>
              <a:t>Similar strong correlation is seen pointwise (r = 0.70 – 0.95) </a:t>
            </a:r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8B93F7DB-B0A6-ECC1-58BF-39042F43F3F6}"/>
              </a:ext>
            </a:extLst>
          </p:cNvPr>
          <p:cNvGrpSpPr/>
          <p:nvPr/>
        </p:nvGrpSpPr>
        <p:grpSpPr>
          <a:xfrm>
            <a:off x="7012253" y="2357380"/>
            <a:ext cx="4759626" cy="4073900"/>
            <a:chOff x="7012253" y="2357380"/>
            <a:chExt cx="4759626" cy="4073900"/>
          </a:xfrm>
        </p:grpSpPr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FE605547-4F8B-082E-698D-D9C75F0E273B}"/>
                </a:ext>
              </a:extLst>
            </p:cNvPr>
            <p:cNvSpPr/>
            <p:nvPr/>
          </p:nvSpPr>
          <p:spPr>
            <a:xfrm>
              <a:off x="7233208" y="2590800"/>
              <a:ext cx="4501592" cy="384048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6" name="Picture 15">
              <a:extLst>
                <a:ext uri="{FF2B5EF4-FFF2-40B4-BE49-F238E27FC236}">
                  <a16:creationId xmlns:a16="http://schemas.microsoft.com/office/drawing/2014/main" id="{41363D17-EFFE-D5E5-DE48-9CDDD07F87A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012253" y="2357380"/>
              <a:ext cx="4759626" cy="3967220"/>
            </a:xfrm>
            <a:prstGeom prst="rect">
              <a:avLst/>
            </a:prstGeom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76400"/>
            <a:ext cx="5486400" cy="4114800"/>
          </a:xfrm>
        </p:spPr>
        <p:txBody>
          <a:bodyPr wrap="square"/>
          <a:lstStyle/>
          <a:p>
            <a:pPr>
              <a:spcAft>
                <a:spcPts val="600"/>
              </a:spcAft>
              <a:buClr>
                <a:srgbClr val="EE2A23"/>
              </a:buClr>
            </a:pPr>
            <a:r>
              <a:rPr b="0" dirty="0">
                <a:solidFill>
                  <a:srgbClr val="FFFFFF"/>
                </a:solidFill>
              </a:rPr>
              <a:t>Post-test symptom severity (0–4; lower is better) after </a:t>
            </a:r>
            <a:r>
              <a:rPr lang="en-US" b="0" dirty="0">
                <a:solidFill>
                  <a:srgbClr val="FFFFFF"/>
                </a:solidFill>
              </a:rPr>
              <a:t>at-</a:t>
            </a:r>
            <a:r>
              <a:rPr b="0" dirty="0">
                <a:solidFill>
                  <a:srgbClr val="FFFFFF"/>
                </a:solidFill>
              </a:rPr>
              <a:t>home VVP vs </a:t>
            </a:r>
            <a:r>
              <a:rPr lang="en-US" b="0" dirty="0">
                <a:solidFill>
                  <a:srgbClr val="FFFFFF"/>
                </a:solidFill>
              </a:rPr>
              <a:t>in-clinic SAP</a:t>
            </a:r>
            <a:endParaRPr b="0" dirty="0">
              <a:solidFill>
                <a:srgbClr val="FFFFFF"/>
              </a:solidFill>
            </a:endParaRPr>
          </a:p>
          <a:p>
            <a:pPr>
              <a:spcAft>
                <a:spcPts val="600"/>
              </a:spcAft>
              <a:buClr>
                <a:srgbClr val="EE2A23"/>
              </a:buClr>
            </a:pPr>
            <a:r>
              <a:rPr lang="en-US" b="1" dirty="0">
                <a:solidFill>
                  <a:srgbClr val="FFFFFF"/>
                </a:solidFill>
              </a:rPr>
              <a:t>Every domain significantly favored VVP</a:t>
            </a:r>
            <a:endParaRPr b="0" dirty="0">
              <a:solidFill>
                <a:srgbClr val="FFFFFF"/>
              </a:solidFill>
            </a:endParaRP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37911750"/>
              </p:ext>
            </p:extLst>
          </p:nvPr>
        </p:nvGraphicFramePr>
        <p:xfrm>
          <a:off x="6096000" y="1783080"/>
          <a:ext cx="5608321" cy="3200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09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1717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3573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4561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57200">
                <a:tc>
                  <a:txBody>
                    <a:bodyPr/>
                    <a:lstStyle/>
                    <a:p>
                      <a:pPr algn="l"/>
                      <a:r>
                        <a:rPr sz="2000" b="1" dirty="0">
                          <a:solidFill>
                            <a:srgbClr val="FFFFFF"/>
                          </a:solidFill>
                        </a:rPr>
                        <a:t>Symptom</a:t>
                      </a:r>
                    </a:p>
                  </a:txBody>
                  <a:tcPr marL="54864" marR="54864" marT="18288" marB="18288" anchor="ctr"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2000" b="1">
                          <a:solidFill>
                            <a:srgbClr val="FFFFFF"/>
                          </a:solidFill>
                        </a:rPr>
                        <a:t>VVP</a:t>
                      </a:r>
                    </a:p>
                  </a:txBody>
                  <a:tcPr marL="54864" marR="54864" marT="18288" marB="18288" anchor="ctr"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>
                          <a:solidFill>
                            <a:srgbClr val="FFFFFF"/>
                          </a:solidFill>
                        </a:rPr>
                        <a:t>SAP</a:t>
                      </a:r>
                      <a:endParaRPr sz="2000" b="1" dirty="0">
                        <a:solidFill>
                          <a:srgbClr val="FFFFFF"/>
                        </a:solidFill>
                      </a:endParaRPr>
                    </a:p>
                  </a:txBody>
                  <a:tcPr marL="54864" marR="54864" marT="18288" marB="18288" anchor="ctr"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2000" b="1">
                          <a:solidFill>
                            <a:srgbClr val="FFFFFF"/>
                          </a:solidFill>
                        </a:rPr>
                        <a:t>p</a:t>
                      </a:r>
                    </a:p>
                  </a:txBody>
                  <a:tcPr marL="54864" marR="54864" marT="18288" marB="18288" anchor="ctr">
                    <a:solidFill>
                      <a:srgbClr val="C0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algn="l"/>
                      <a:r>
                        <a:rPr sz="1800" b="0" dirty="0">
                          <a:solidFill>
                            <a:srgbClr val="FFFFFF"/>
                          </a:solidFill>
                        </a:rPr>
                        <a:t>Eye burning</a:t>
                      </a:r>
                    </a:p>
                  </a:txBody>
                  <a:tcPr marL="54864" marR="54864" marT="18288" marB="18288" anchor="ctr">
                    <a:solidFill>
                      <a:srgbClr val="1A1A1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800" b="0">
                          <a:solidFill>
                            <a:srgbClr val="FFFFFF"/>
                          </a:solidFill>
                        </a:rPr>
                        <a:t>0.45</a:t>
                      </a:r>
                    </a:p>
                  </a:txBody>
                  <a:tcPr marL="54864" marR="54864" marT="18288" marB="18288" anchor="ctr">
                    <a:solidFill>
                      <a:srgbClr val="1A1A1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800" b="0">
                          <a:solidFill>
                            <a:srgbClr val="FFFFFF"/>
                          </a:solidFill>
                        </a:rPr>
                        <a:t>0.79</a:t>
                      </a:r>
                    </a:p>
                  </a:txBody>
                  <a:tcPr marL="54864" marR="54864" marT="18288" marB="18288" anchor="ctr">
                    <a:solidFill>
                      <a:srgbClr val="1A1A1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800" b="1">
                          <a:solidFill>
                            <a:srgbClr val="FFFFFF"/>
                          </a:solidFill>
                        </a:rPr>
                        <a:t>0.008</a:t>
                      </a:r>
                    </a:p>
                  </a:txBody>
                  <a:tcPr marL="54864" marR="54864" marT="18288" marB="18288" anchor="ctr">
                    <a:solidFill>
                      <a:srgbClr val="1A1A1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algn="l"/>
                      <a:r>
                        <a:rPr sz="1800" b="0">
                          <a:solidFill>
                            <a:srgbClr val="FFFFFF"/>
                          </a:solidFill>
                        </a:rPr>
                        <a:t>Eye dryness</a:t>
                      </a:r>
                    </a:p>
                  </a:txBody>
                  <a:tcPr marL="54864" marR="54864" marT="18288" marB="18288" anchor="ctr">
                    <a:solidFill>
                      <a:srgbClr val="1A1A1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800" b="0" dirty="0">
                          <a:solidFill>
                            <a:srgbClr val="FFFFFF"/>
                          </a:solidFill>
                        </a:rPr>
                        <a:t>0.84</a:t>
                      </a:r>
                    </a:p>
                  </a:txBody>
                  <a:tcPr marL="54864" marR="54864" marT="18288" marB="18288" anchor="ctr">
                    <a:solidFill>
                      <a:srgbClr val="1A1A1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800" b="0">
                          <a:solidFill>
                            <a:srgbClr val="FFFFFF"/>
                          </a:solidFill>
                        </a:rPr>
                        <a:t>1.29</a:t>
                      </a:r>
                    </a:p>
                  </a:txBody>
                  <a:tcPr marL="54864" marR="54864" marT="18288" marB="18288" anchor="ctr">
                    <a:solidFill>
                      <a:srgbClr val="1A1A1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800" b="1">
                          <a:solidFill>
                            <a:srgbClr val="FFFFFF"/>
                          </a:solidFill>
                        </a:rPr>
                        <a:t>0.003</a:t>
                      </a:r>
                    </a:p>
                  </a:txBody>
                  <a:tcPr marL="54864" marR="54864" marT="18288" marB="18288" anchor="ctr">
                    <a:solidFill>
                      <a:srgbClr val="1A1A1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algn="l"/>
                      <a:r>
                        <a:rPr sz="1800" b="0">
                          <a:solidFill>
                            <a:srgbClr val="FFFFFF"/>
                          </a:solidFill>
                        </a:rPr>
                        <a:t>Eye strain</a:t>
                      </a:r>
                    </a:p>
                  </a:txBody>
                  <a:tcPr marL="54864" marR="54864" marT="18288" marB="18288" anchor="ctr">
                    <a:solidFill>
                      <a:srgbClr val="1A1A1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800" b="0">
                          <a:solidFill>
                            <a:srgbClr val="FFFFFF"/>
                          </a:solidFill>
                        </a:rPr>
                        <a:t>0.93</a:t>
                      </a:r>
                    </a:p>
                  </a:txBody>
                  <a:tcPr marL="54864" marR="54864" marT="18288" marB="18288" anchor="ctr">
                    <a:solidFill>
                      <a:srgbClr val="1A1A1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800" b="0" dirty="0">
                          <a:solidFill>
                            <a:srgbClr val="FFFFFF"/>
                          </a:solidFill>
                        </a:rPr>
                        <a:t>1.44</a:t>
                      </a:r>
                    </a:p>
                  </a:txBody>
                  <a:tcPr marL="54864" marR="54864" marT="18288" marB="18288" anchor="ctr">
                    <a:solidFill>
                      <a:srgbClr val="1A1A1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800" b="1" dirty="0">
                          <a:solidFill>
                            <a:srgbClr val="FFFFFF"/>
                          </a:solidFill>
                        </a:rPr>
                        <a:t>0.003</a:t>
                      </a:r>
                    </a:p>
                  </a:txBody>
                  <a:tcPr marL="54864" marR="54864" marT="18288" marB="18288" anchor="ctr">
                    <a:solidFill>
                      <a:srgbClr val="1A1A1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algn="l"/>
                      <a:r>
                        <a:rPr sz="1800" b="0">
                          <a:solidFill>
                            <a:srgbClr val="FFFFFF"/>
                          </a:solidFill>
                        </a:rPr>
                        <a:t>Eye tearing</a:t>
                      </a:r>
                    </a:p>
                  </a:txBody>
                  <a:tcPr marL="54864" marR="54864" marT="18288" marB="18288" anchor="ctr">
                    <a:solidFill>
                      <a:srgbClr val="1A1A1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800" b="0">
                          <a:solidFill>
                            <a:srgbClr val="FFFFFF"/>
                          </a:solidFill>
                        </a:rPr>
                        <a:t>0.42</a:t>
                      </a:r>
                    </a:p>
                  </a:txBody>
                  <a:tcPr marL="54864" marR="54864" marT="18288" marB="18288" anchor="ctr">
                    <a:solidFill>
                      <a:srgbClr val="1A1A1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800" b="0" dirty="0">
                          <a:solidFill>
                            <a:srgbClr val="FFFFFF"/>
                          </a:solidFill>
                        </a:rPr>
                        <a:t>0.78</a:t>
                      </a:r>
                    </a:p>
                  </a:txBody>
                  <a:tcPr marL="54864" marR="54864" marT="18288" marB="18288" anchor="ctr">
                    <a:solidFill>
                      <a:srgbClr val="1A1A1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800" b="1" dirty="0">
                          <a:solidFill>
                            <a:srgbClr val="FFFFFF"/>
                          </a:solidFill>
                        </a:rPr>
                        <a:t>0.004</a:t>
                      </a:r>
                    </a:p>
                  </a:txBody>
                  <a:tcPr marL="54864" marR="54864" marT="18288" marB="18288" anchor="ctr">
                    <a:solidFill>
                      <a:srgbClr val="1A1A1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algn="l"/>
                      <a:r>
                        <a:rPr sz="1800" b="0">
                          <a:solidFill>
                            <a:srgbClr val="FFFFFF"/>
                          </a:solidFill>
                        </a:rPr>
                        <a:t>Eye tiredness</a:t>
                      </a:r>
                    </a:p>
                  </a:txBody>
                  <a:tcPr marL="54864" marR="54864" marT="18288" marB="18288" anchor="ctr">
                    <a:solidFill>
                      <a:srgbClr val="1A1A1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800" b="0">
                          <a:solidFill>
                            <a:srgbClr val="FFFFFF"/>
                          </a:solidFill>
                        </a:rPr>
                        <a:t>1.22</a:t>
                      </a:r>
                    </a:p>
                  </a:txBody>
                  <a:tcPr marL="54864" marR="54864" marT="18288" marB="18288" anchor="ctr">
                    <a:solidFill>
                      <a:srgbClr val="1A1A1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800" b="0">
                          <a:solidFill>
                            <a:srgbClr val="FFFFFF"/>
                          </a:solidFill>
                        </a:rPr>
                        <a:t>1.71</a:t>
                      </a:r>
                    </a:p>
                  </a:txBody>
                  <a:tcPr marL="54864" marR="54864" marT="18288" marB="18288" anchor="ctr">
                    <a:solidFill>
                      <a:srgbClr val="1A1A1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800" b="1" dirty="0">
                          <a:solidFill>
                            <a:srgbClr val="FFFFFF"/>
                          </a:solidFill>
                        </a:rPr>
                        <a:t>0.004</a:t>
                      </a:r>
                    </a:p>
                  </a:txBody>
                  <a:tcPr marL="54864" marR="54864" marT="18288" marB="18288" anchor="ctr">
                    <a:solidFill>
                      <a:srgbClr val="1A1A1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algn="l"/>
                      <a:r>
                        <a:rPr sz="1800" b="0" dirty="0">
                          <a:solidFill>
                            <a:srgbClr val="FFFFFF"/>
                          </a:solidFill>
                        </a:rPr>
                        <a:t>Neck/back soreness</a:t>
                      </a:r>
                    </a:p>
                  </a:txBody>
                  <a:tcPr marL="54864" marR="54864" marT="18288" marB="18288" anchor="ctr">
                    <a:solidFill>
                      <a:srgbClr val="1A1A1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800" b="0">
                          <a:solidFill>
                            <a:srgbClr val="FFFFFF"/>
                          </a:solidFill>
                        </a:rPr>
                        <a:t>0.84</a:t>
                      </a:r>
                    </a:p>
                  </a:txBody>
                  <a:tcPr marL="54864" marR="54864" marT="18288" marB="18288" anchor="ctr">
                    <a:solidFill>
                      <a:srgbClr val="1A1A1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800" b="0">
                          <a:solidFill>
                            <a:srgbClr val="FFFFFF"/>
                          </a:solidFill>
                        </a:rPr>
                        <a:t>1.35</a:t>
                      </a:r>
                    </a:p>
                  </a:txBody>
                  <a:tcPr marL="54864" marR="54864" marT="18288" marB="18288" anchor="ctr">
                    <a:solidFill>
                      <a:srgbClr val="1A1A1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800" b="1" dirty="0">
                          <a:solidFill>
                            <a:srgbClr val="FFFFFF"/>
                          </a:solidFill>
                        </a:rPr>
                        <a:t>0.034</a:t>
                      </a:r>
                    </a:p>
                  </a:txBody>
                  <a:tcPr marL="54864" marR="54864" marT="18288" marB="18288" anchor="ctr">
                    <a:solidFill>
                      <a:srgbClr val="1A1A1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6096000" y="5064981"/>
            <a:ext cx="5943600" cy="907941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r>
              <a:rPr lang="en-US" sz="1400" b="0" dirty="0">
                <a:solidFill>
                  <a:srgbClr val="FFFFFF"/>
                </a:solidFill>
              </a:rPr>
              <a:t>Non-parametric Wilcoxon signed-rank test/ </a:t>
            </a:r>
            <a:r>
              <a:rPr lang="en-US" sz="1400" b="0" dirty="0" err="1">
                <a:solidFill>
                  <a:srgbClr val="FFFFFF"/>
                </a:solidFill>
              </a:rPr>
              <a:t>Benjamini</a:t>
            </a:r>
            <a:r>
              <a:rPr lang="en-US" sz="1400" b="0" dirty="0">
                <a:solidFill>
                  <a:srgbClr val="FFFFFF"/>
                </a:solidFill>
              </a:rPr>
              <a:t>-Hochberg-corrected </a:t>
            </a:r>
          </a:p>
          <a:p>
            <a:r>
              <a:rPr lang="en-US" sz="1400" b="0" dirty="0">
                <a:solidFill>
                  <a:srgbClr val="C8C8C8"/>
                </a:solidFill>
              </a:rPr>
              <a:t>Values are mean (SD) symptom-severity scores on the study’s ordinal scale; lower scores indicate less symptom burden. </a:t>
            </a:r>
            <a:endParaRPr lang="en-US" sz="1400" b="0" dirty="0">
              <a:solidFill>
                <a:srgbClr val="FFFFFF"/>
              </a:solidFill>
            </a:endParaRPr>
          </a:p>
          <a:p>
            <a:pPr algn="l"/>
            <a:endParaRPr sz="1100" b="0" dirty="0">
              <a:solidFill>
                <a:srgbClr val="C8C8C8"/>
              </a:solidFill>
            </a:endParaRPr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59B148BB-1156-08F9-7B27-8499D064B5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 b="1" dirty="0">
                <a:latin typeface="Univia Pro Regular" pitchFamily="2" charset="77"/>
              </a:rPr>
              <a:t>Patients reported lower symptom burden</a:t>
            </a:r>
            <a:endParaRPr lang="en-US" sz="4400" dirty="0">
              <a:latin typeface="Univia Pro Regular" pitchFamily="2" charset="77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21920"/>
            <a:ext cx="8778240" cy="1325880"/>
          </a:xfrm>
        </p:spPr>
        <p:txBody>
          <a:bodyPr wrap="square"/>
          <a:lstStyle/>
          <a:p>
            <a:r>
              <a:rPr lang="en-US" sz="4400" b="1" dirty="0">
                <a:latin typeface="Univia Pro Regular" pitchFamily="2" charset="77"/>
              </a:rPr>
              <a:t>Patients preferred VVP</a:t>
            </a:r>
            <a:endParaRPr sz="4400" b="1" dirty="0">
              <a:latin typeface="Univia Pro Regular" pitchFamily="2" charset="77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76400"/>
            <a:ext cx="5791200" cy="3672840"/>
          </a:xfrm>
        </p:spPr>
        <p:txBody>
          <a:bodyPr wrap="square"/>
          <a:lstStyle/>
          <a:p>
            <a:pPr>
              <a:spcAft>
                <a:spcPts val="600"/>
              </a:spcAft>
              <a:buClr>
                <a:srgbClr val="EE2A23"/>
              </a:buClr>
            </a:pPr>
            <a:r>
              <a:rPr b="0" dirty="0">
                <a:solidFill>
                  <a:srgbClr val="FFFFFF"/>
                </a:solidFill>
              </a:rPr>
              <a:t>After the home bundle, most patients preferred VVP to </a:t>
            </a:r>
            <a:r>
              <a:rPr lang="en-US" b="0" dirty="0">
                <a:solidFill>
                  <a:srgbClr val="FFFFFF"/>
                </a:solidFill>
              </a:rPr>
              <a:t>SAP</a:t>
            </a:r>
            <a:r>
              <a:rPr b="0" dirty="0">
                <a:solidFill>
                  <a:srgbClr val="FFFFFF"/>
                </a:solidFill>
              </a:rPr>
              <a:t>; </a:t>
            </a:r>
            <a:endParaRPr lang="en-US" b="0" dirty="0">
              <a:solidFill>
                <a:srgbClr val="FFFFFF"/>
              </a:solidFill>
            </a:endParaRPr>
          </a:p>
          <a:p>
            <a:pPr lvl="1">
              <a:spcAft>
                <a:spcPts val="600"/>
              </a:spcAft>
              <a:buClr>
                <a:srgbClr val="EE2A23"/>
              </a:buClr>
              <a:buFont typeface="Arial" panose="020B0604020202020204" pitchFamily="34" charset="0"/>
              <a:buChar char="•"/>
            </a:pPr>
            <a:r>
              <a:rPr sz="2400" b="0" dirty="0">
                <a:solidFill>
                  <a:srgbClr val="FFFFFF"/>
                </a:solidFill>
              </a:rPr>
              <a:t>preference grew from training day</a:t>
            </a:r>
            <a:br>
              <a:rPr lang="en-US" sz="2400" b="0" dirty="0">
                <a:solidFill>
                  <a:srgbClr val="FFFFFF"/>
                </a:solidFill>
              </a:rPr>
            </a:br>
            <a:r>
              <a:rPr sz="2400" b="0" dirty="0">
                <a:solidFill>
                  <a:srgbClr val="FFFFFF"/>
                </a:solidFill>
              </a:rPr>
              <a:t>to </a:t>
            </a:r>
            <a:r>
              <a:rPr lang="en-US" sz="2400" b="0" dirty="0">
                <a:solidFill>
                  <a:srgbClr val="FFFFFF"/>
                </a:solidFill>
              </a:rPr>
              <a:t>post-bundle</a:t>
            </a:r>
            <a:r>
              <a:rPr sz="2400" b="0" dirty="0">
                <a:solidFill>
                  <a:srgbClr val="FFFFFF"/>
                </a:solidFill>
              </a:rPr>
              <a:t> </a:t>
            </a:r>
            <a:endParaRPr lang="en-US" sz="2400" b="0" dirty="0">
              <a:solidFill>
                <a:srgbClr val="FFFFFF"/>
              </a:solidFill>
            </a:endParaRPr>
          </a:p>
          <a:p>
            <a:pPr lvl="1">
              <a:spcAft>
                <a:spcPts val="600"/>
              </a:spcAft>
              <a:buClr>
                <a:srgbClr val="EE2A23"/>
              </a:buClr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FFFFFF"/>
                </a:solidFill>
              </a:rPr>
              <a:t>Top drivers: time savings, ability to rest, both eyes at once, convenience</a:t>
            </a:r>
            <a:endParaRPr lang="en-US" sz="2400" b="0" dirty="0">
              <a:solidFill>
                <a:srgbClr val="FFFFFF"/>
              </a:solidFill>
            </a:endParaRPr>
          </a:p>
          <a:p>
            <a:pPr>
              <a:spcAft>
                <a:spcPts val="600"/>
              </a:spcAft>
              <a:buClr>
                <a:srgbClr val="EE2A23"/>
              </a:buClr>
            </a:pPr>
            <a:r>
              <a:rPr lang="en-US" dirty="0">
                <a:solidFill>
                  <a:srgbClr val="FFFFFF"/>
                </a:solidFill>
              </a:rPr>
              <a:t>Patient </a:t>
            </a:r>
            <a:r>
              <a:rPr dirty="0">
                <a:solidFill>
                  <a:srgbClr val="FFFFFF"/>
                </a:solidFill>
              </a:rPr>
              <a:t>Confidence rose for VVP (3.6→4.</a:t>
            </a:r>
            <a:r>
              <a:rPr lang="en-US" dirty="0">
                <a:solidFill>
                  <a:srgbClr val="FFFFFF"/>
                </a:solidFill>
              </a:rPr>
              <a:t>1</a:t>
            </a:r>
            <a:r>
              <a:rPr dirty="0">
                <a:solidFill>
                  <a:srgbClr val="FFFFFF"/>
                </a:solidFill>
              </a:rPr>
              <a:t>, p&lt;0.01)</a:t>
            </a:r>
            <a:endParaRPr lang="en-US" dirty="0">
              <a:solidFill>
                <a:srgbClr val="FFFFFF"/>
              </a:solidFill>
            </a:endParaRPr>
          </a:p>
        </p:txBody>
      </p:sp>
      <p:graphicFrame>
        <p:nvGraphicFramePr>
          <p:cNvPr id="6" name="Chart 5">
            <a:extLst>
              <a:ext uri="{FF2B5EF4-FFF2-40B4-BE49-F238E27FC236}">
                <a16:creationId xmlns:a16="http://schemas.microsoft.com/office/drawing/2014/main" id="{ACB06C3C-2997-454B-9752-C7948BF8D2A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20767526"/>
              </p:ext>
            </p:extLst>
          </p:nvPr>
        </p:nvGraphicFramePr>
        <p:xfrm>
          <a:off x="6019800" y="1295400"/>
          <a:ext cx="6172200" cy="4800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4" name="TextBox 3">
            <a:extLst>
              <a:ext uri="{FF2B5EF4-FFF2-40B4-BE49-F238E27FC236}">
                <a16:creationId xmlns:a16="http://schemas.microsoft.com/office/drawing/2014/main" id="{9BF39D8B-E80C-906C-0DE1-CACC398B350A}"/>
              </a:ext>
            </a:extLst>
          </p:cNvPr>
          <p:cNvSpPr txBox="1"/>
          <p:nvPr/>
        </p:nvSpPr>
        <p:spPr>
          <a:xfrm>
            <a:off x="6629400" y="6172200"/>
            <a:ext cx="352532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chemeClr val="bg1">
                    <a:lumMod val="50000"/>
                  </a:schemeClr>
                </a:solidFill>
              </a:rPr>
              <a:t>* preference scored on a Likert scale (0-4)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83E6B5-9B34-A648-88DB-98467D3CF6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 b="1" dirty="0">
                <a:solidFill>
                  <a:srgbClr val="EE2A23"/>
                </a:solidFill>
                <a:latin typeface="Univia Pro Regular" pitchFamily="2" charset="77"/>
              </a:rPr>
              <a:t>Discussion</a:t>
            </a:r>
            <a:endParaRPr lang="en-US" dirty="0">
              <a:solidFill>
                <a:srgbClr val="EE2A2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05284460"/>
      </p:ext>
    </p:extLst>
  </p:cSld>
  <p:clrMapOvr>
    <a:masterClrMapping/>
  </p:clrMapOvr>
  <p:transition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676400"/>
            <a:ext cx="11430000" cy="4114800"/>
          </a:xfrm>
        </p:spPr>
        <p:txBody>
          <a:bodyPr wrap="square"/>
          <a:lstStyle/>
          <a:p>
            <a:pPr>
              <a:spcAft>
                <a:spcPts val="600"/>
              </a:spcAft>
              <a:buClr>
                <a:srgbClr val="EE2A23"/>
              </a:buClr>
            </a:pPr>
            <a:r>
              <a:rPr b="0" dirty="0">
                <a:solidFill>
                  <a:srgbClr val="FFFFFF"/>
                </a:solidFill>
              </a:rPr>
              <a:t>At-home VVP agrees closely with the </a:t>
            </a:r>
            <a:r>
              <a:rPr lang="en-US" b="0" dirty="0">
                <a:solidFill>
                  <a:srgbClr val="FFFFFF"/>
                </a:solidFill>
              </a:rPr>
              <a:t>SAP, overall and point-by-point</a:t>
            </a:r>
            <a:endParaRPr b="0" dirty="0">
              <a:solidFill>
                <a:srgbClr val="FFFFFF"/>
              </a:solidFill>
            </a:endParaRPr>
          </a:p>
          <a:p>
            <a:pPr>
              <a:spcAft>
                <a:spcPts val="600"/>
              </a:spcAft>
              <a:buClr>
                <a:srgbClr val="EE2A23"/>
              </a:buClr>
            </a:pPr>
            <a:r>
              <a:rPr b="0" dirty="0">
                <a:solidFill>
                  <a:srgbClr val="FFFFFF"/>
                </a:solidFill>
              </a:rPr>
              <a:t>Patients report less symptom burden, prefer </a:t>
            </a:r>
            <a:r>
              <a:rPr lang="en-US" dirty="0">
                <a:solidFill>
                  <a:srgbClr val="FFFFFF"/>
                </a:solidFill>
              </a:rPr>
              <a:t>VVP</a:t>
            </a:r>
            <a:r>
              <a:rPr b="0" dirty="0">
                <a:solidFill>
                  <a:srgbClr val="FFFFFF"/>
                </a:solidFill>
              </a:rPr>
              <a:t> after real use, and trust its results more</a:t>
            </a:r>
            <a:r>
              <a:rPr lang="en-US" b="0" dirty="0">
                <a:solidFill>
                  <a:srgbClr val="FFFFFF"/>
                </a:solidFill>
              </a:rPr>
              <a:t> than standard clinical SAP</a:t>
            </a:r>
          </a:p>
          <a:p>
            <a:pPr>
              <a:spcAft>
                <a:spcPts val="600"/>
              </a:spcAft>
              <a:buClr>
                <a:srgbClr val="EE2A23"/>
              </a:buClr>
            </a:pPr>
            <a:r>
              <a:rPr lang="en-US" sz="2800" b="0" dirty="0">
                <a:solidFill>
                  <a:srgbClr val="FFFFFF"/>
                </a:solidFill>
              </a:rPr>
              <a:t>Limitations:</a:t>
            </a:r>
          </a:p>
          <a:p>
            <a:pPr lvl="1">
              <a:spcAft>
                <a:spcPts val="600"/>
              </a:spcAft>
              <a:buClr>
                <a:srgbClr val="EE2A23"/>
              </a:buClr>
              <a:buFont typeface="Arial" panose="020B0604020202020204" pitchFamily="34" charset="0"/>
              <a:buChar char="•"/>
            </a:pPr>
            <a:r>
              <a:rPr lang="en-US" sz="2400" b="0" dirty="0">
                <a:solidFill>
                  <a:srgbClr val="FFFFFF"/>
                </a:solidFill>
              </a:rPr>
              <a:t>Unequal test count and strategy: 10 VVP vs 4 SAP; Not true 1:1 comparison </a:t>
            </a:r>
          </a:p>
          <a:p>
            <a:pPr lvl="1">
              <a:spcAft>
                <a:spcPts val="600"/>
              </a:spcAft>
              <a:buClr>
                <a:srgbClr val="EE2A23"/>
              </a:buClr>
              <a:buFont typeface="Arial" panose="020B0604020202020204" pitchFamily="34" charset="0"/>
              <a:buChar char="•"/>
            </a:pPr>
            <a:r>
              <a:rPr lang="en-US" sz="2400" b="0" dirty="0">
                <a:solidFill>
                  <a:srgbClr val="FFFFFF"/>
                </a:solidFill>
              </a:rPr>
              <a:t>Surveys: study-specific; Likert/ordinal; small (significant) magnitude differences</a:t>
            </a:r>
          </a:p>
          <a:p>
            <a:pPr lvl="1">
              <a:spcAft>
                <a:spcPts val="600"/>
              </a:spcAft>
              <a:buClr>
                <a:srgbClr val="EE2A23"/>
              </a:buClr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FFFFFF"/>
                </a:solidFill>
              </a:rPr>
              <a:t>Modest sample: Only testing early experience. Will findings hold over time?</a:t>
            </a:r>
            <a:endParaRPr lang="en-US" sz="2400" b="0" dirty="0">
              <a:solidFill>
                <a:srgbClr val="FFFFFF"/>
              </a:solidFill>
            </a:endParaRPr>
          </a:p>
        </p:txBody>
      </p:sp>
      <p:sp>
        <p:nvSpPr>
          <p:cNvPr id="6" name="Title 20">
            <a:extLst>
              <a:ext uri="{FF2B5EF4-FFF2-40B4-BE49-F238E27FC236}">
                <a16:creationId xmlns:a16="http://schemas.microsoft.com/office/drawing/2014/main" id="{4A420164-E3C8-86B4-4284-DDC3F66F0C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228600"/>
            <a:ext cx="10972800" cy="1219200"/>
          </a:xfrm>
        </p:spPr>
        <p:txBody>
          <a:bodyPr/>
          <a:lstStyle/>
          <a:p>
            <a:r>
              <a:rPr lang="en-US" sz="4400" b="1" dirty="0">
                <a:latin typeface="Univia Pro Regular" pitchFamily="2" charset="77"/>
                <a:cs typeface="Arial"/>
              </a:rPr>
              <a:t>Discussion</a:t>
            </a:r>
            <a:endParaRPr lang="en-US" sz="4400" dirty="0">
              <a:solidFill>
                <a:srgbClr val="EE2A23"/>
              </a:solidFill>
              <a:latin typeface="Univia Pro Regular" pitchFamily="2" charset="77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676400"/>
            <a:ext cx="6705600" cy="4114800"/>
          </a:xfrm>
        </p:spPr>
        <p:txBody>
          <a:bodyPr wrap="square"/>
          <a:lstStyle/>
          <a:p>
            <a:pPr>
              <a:spcAft>
                <a:spcPts val="600"/>
              </a:spcAft>
              <a:buClr>
                <a:srgbClr val="EE2A23"/>
              </a:buClr>
              <a:buFont typeface="Arial" panose="020B0604020202020204" pitchFamily="34" charset="0"/>
              <a:buChar char="•"/>
            </a:pPr>
            <a:r>
              <a:rPr lang="en-US" b="0" dirty="0">
                <a:solidFill>
                  <a:srgbClr val="FFFFFF"/>
                </a:solidFill>
              </a:rPr>
              <a:t>Quantify </a:t>
            </a:r>
            <a:r>
              <a:rPr lang="en-US" dirty="0">
                <a:solidFill>
                  <a:srgbClr val="FFFFFF"/>
                </a:solidFill>
              </a:rPr>
              <a:t>n</a:t>
            </a:r>
            <a:r>
              <a:rPr lang="en-US" b="0" dirty="0">
                <a:solidFill>
                  <a:srgbClr val="FFFFFF"/>
                </a:solidFill>
              </a:rPr>
              <a:t>eurocognitive effects </a:t>
            </a:r>
            <a:r>
              <a:rPr lang="en-US" dirty="0">
                <a:solidFill>
                  <a:srgbClr val="FFFFFF"/>
                </a:solidFill>
              </a:rPr>
              <a:t>o</a:t>
            </a:r>
            <a:r>
              <a:rPr lang="en-US" b="0" dirty="0">
                <a:solidFill>
                  <a:srgbClr val="FFFFFF"/>
                </a:solidFill>
              </a:rPr>
              <a:t>n perimetry</a:t>
            </a:r>
          </a:p>
          <a:p>
            <a:pPr>
              <a:spcAft>
                <a:spcPts val="600"/>
              </a:spcAft>
              <a:buClr>
                <a:srgbClr val="EE2A23"/>
              </a:buClr>
              <a:buFont typeface="Arial" panose="020B0604020202020204" pitchFamily="34" charset="0"/>
              <a:buChar char="•"/>
            </a:pPr>
            <a:r>
              <a:rPr lang="en-US" b="0" dirty="0">
                <a:solidFill>
                  <a:srgbClr val="FFFFFF"/>
                </a:solidFill>
              </a:rPr>
              <a:t>Currently enrolling for a multimodal</a:t>
            </a:r>
            <a:br>
              <a:rPr lang="en-US" b="0" dirty="0">
                <a:solidFill>
                  <a:srgbClr val="FFFFFF"/>
                </a:solidFill>
              </a:rPr>
            </a:br>
            <a:r>
              <a:rPr lang="en-US" b="0" dirty="0">
                <a:solidFill>
                  <a:srgbClr val="FFFFFF"/>
                </a:solidFill>
              </a:rPr>
              <a:t> Perimetric-Neuroimaging study </a:t>
            </a:r>
          </a:p>
          <a:p>
            <a:pPr lvl="1">
              <a:spcAft>
                <a:spcPts val="600"/>
              </a:spcAft>
              <a:buClr>
                <a:srgbClr val="EE2A23"/>
              </a:buClr>
              <a:buFont typeface="Arial" panose="020B0604020202020204" pitchFamily="34" charset="0"/>
              <a:buChar char="•"/>
            </a:pPr>
            <a:r>
              <a:rPr lang="en-US" sz="2400" b="0" dirty="0">
                <a:solidFill>
                  <a:srgbClr val="FFFFFF"/>
                </a:solidFill>
              </a:rPr>
              <a:t>fNIRS monitoring neural correlates</a:t>
            </a:r>
            <a:r>
              <a:rPr lang="en-US" sz="2400" dirty="0">
                <a:solidFill>
                  <a:srgbClr val="FFFFFF"/>
                </a:solidFill>
              </a:rPr>
              <a:t> </a:t>
            </a:r>
            <a:r>
              <a:rPr lang="en-US" sz="2400" b="0" dirty="0">
                <a:solidFill>
                  <a:srgbClr val="FFFFFF"/>
                </a:solidFill>
              </a:rPr>
              <a:t>during Perimetry (SAP &amp; VVP)</a:t>
            </a:r>
          </a:p>
          <a:p>
            <a:pPr>
              <a:spcAft>
                <a:spcPts val="600"/>
              </a:spcAft>
              <a:buClr>
                <a:srgbClr val="EE2A23"/>
              </a:buClr>
              <a:buFont typeface="Arial" panose="020B0604020202020204" pitchFamily="34" charset="0"/>
              <a:buChar char="•"/>
            </a:pPr>
            <a:r>
              <a:rPr lang="en-US" b="0" dirty="0">
                <a:solidFill>
                  <a:srgbClr val="FFFFFF"/>
                </a:solidFill>
              </a:rPr>
              <a:t>For more information, please visit our </a:t>
            </a:r>
            <a:r>
              <a:rPr lang="en-US" dirty="0">
                <a:solidFill>
                  <a:srgbClr val="FFFFFF"/>
                </a:solidFill>
              </a:rPr>
              <a:t>p</a:t>
            </a:r>
            <a:r>
              <a:rPr lang="en-US" b="0" dirty="0">
                <a:solidFill>
                  <a:srgbClr val="FFFFFF"/>
                </a:solidFill>
              </a:rPr>
              <a:t>oster </a:t>
            </a:r>
          </a:p>
          <a:p>
            <a:pPr lvl="1">
              <a:spcAft>
                <a:spcPts val="600"/>
              </a:spcAft>
              <a:buClr>
                <a:srgbClr val="EE2A23"/>
              </a:buClr>
              <a:buFont typeface="Arial" panose="020B0604020202020204" pitchFamily="34" charset="0"/>
              <a:buChar char="•"/>
            </a:pPr>
            <a:r>
              <a:rPr lang="en-US" sz="2400" b="0" dirty="0">
                <a:solidFill>
                  <a:srgbClr val="FFFFFF"/>
                </a:solidFill>
              </a:rPr>
              <a:t>Session: Applications, Safety &amp; Ethics in Real-world Domains [H4-Wednesday]</a:t>
            </a:r>
            <a:endParaRPr sz="2400" b="0" dirty="0">
              <a:solidFill>
                <a:srgbClr val="FFFFFF"/>
              </a:solidFill>
            </a:endParaRPr>
          </a:p>
        </p:txBody>
      </p:sp>
      <p:sp>
        <p:nvSpPr>
          <p:cNvPr id="6" name="Title 20">
            <a:extLst>
              <a:ext uri="{FF2B5EF4-FFF2-40B4-BE49-F238E27FC236}">
                <a16:creationId xmlns:a16="http://schemas.microsoft.com/office/drawing/2014/main" id="{4A420164-E3C8-86B4-4284-DDC3F66F0C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228600"/>
            <a:ext cx="10972800" cy="1219200"/>
          </a:xfrm>
        </p:spPr>
        <p:txBody>
          <a:bodyPr/>
          <a:lstStyle/>
          <a:p>
            <a:r>
              <a:rPr lang="en-US" sz="4400" b="1" dirty="0">
                <a:latin typeface="Univia Pro Regular" pitchFamily="2" charset="77"/>
                <a:cs typeface="Arial"/>
              </a:rPr>
              <a:t>Future Directions</a:t>
            </a:r>
            <a:endParaRPr lang="en-US" sz="4400" dirty="0">
              <a:solidFill>
                <a:srgbClr val="EE2A23"/>
              </a:solidFill>
              <a:latin typeface="Univia Pro Regular" pitchFamily="2" charset="77"/>
            </a:endParaRPr>
          </a:p>
        </p:txBody>
      </p:sp>
      <p:pic>
        <p:nvPicPr>
          <p:cNvPr id="7" name="Picture 6" descr="A person and person looking at a computer screen&#10;&#10;Description automatically generated">
            <a:extLst>
              <a:ext uri="{FF2B5EF4-FFF2-40B4-BE49-F238E27FC236}">
                <a16:creationId xmlns:a16="http://schemas.microsoft.com/office/drawing/2014/main" id="{CDB85FBD-9ADC-98B1-B997-7BC78A03312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/>
                    </a14:imgEffect>
                  </a14:imgLayer>
                </a14:imgProps>
              </a:ext>
            </a:extLst>
          </a:blip>
          <a:srcRect l="15501" t="7066" r="49003" b="18907"/>
          <a:stretch/>
        </p:blipFill>
        <p:spPr>
          <a:xfrm>
            <a:off x="7315200" y="1091878"/>
            <a:ext cx="4572000" cy="53633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322933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wrap="square"/>
          <a:lstStyle/>
          <a:p>
            <a:pPr>
              <a:spcAft>
                <a:spcPts val="600"/>
              </a:spcAft>
              <a:buClr>
                <a:srgbClr val="EE2A23"/>
              </a:buClr>
            </a:pPr>
            <a:r>
              <a:rPr dirty="0">
                <a:solidFill>
                  <a:srgbClr val="FFFFFF"/>
                </a:solidFill>
              </a:rPr>
              <a:t>Designing the perimetric task around human attention and natural eye movement reduces burden without sacrificing measurement quality</a:t>
            </a:r>
          </a:p>
          <a:p>
            <a:pPr>
              <a:spcAft>
                <a:spcPts val="600"/>
              </a:spcAft>
              <a:buClr>
                <a:srgbClr val="EE2A23"/>
              </a:buClr>
            </a:pPr>
            <a:r>
              <a:rPr b="0" dirty="0">
                <a:solidFill>
                  <a:srgbClr val="FFFFFF"/>
                </a:solidFill>
              </a:rPr>
              <a:t>Supports VVP as a patient-centered </a:t>
            </a:r>
            <a:r>
              <a:rPr lang="en-US" b="0" dirty="0">
                <a:solidFill>
                  <a:srgbClr val="FFFFFF"/>
                </a:solidFill>
              </a:rPr>
              <a:t>alternative</a:t>
            </a:r>
            <a:r>
              <a:rPr b="0" dirty="0">
                <a:solidFill>
                  <a:srgbClr val="FFFFFF"/>
                </a:solidFill>
              </a:rPr>
              <a:t> for re</a:t>
            </a:r>
            <a:r>
              <a:rPr lang="en-US" b="0" dirty="0">
                <a:solidFill>
                  <a:srgbClr val="FFFFFF"/>
                </a:solidFill>
              </a:rPr>
              <a:t>mote</a:t>
            </a:r>
            <a:r>
              <a:rPr b="0" dirty="0">
                <a:solidFill>
                  <a:srgbClr val="FFFFFF"/>
                </a:solidFill>
              </a:rPr>
              <a:t> </a:t>
            </a:r>
            <a:r>
              <a:rPr lang="en-US" b="0" dirty="0">
                <a:solidFill>
                  <a:srgbClr val="FFFFFF"/>
                </a:solidFill>
              </a:rPr>
              <a:t>VF</a:t>
            </a:r>
            <a:r>
              <a:rPr b="0" dirty="0">
                <a:solidFill>
                  <a:srgbClr val="FFFFFF"/>
                </a:solidFill>
              </a:rPr>
              <a:t> monitoring</a:t>
            </a:r>
            <a:endParaRPr lang="en-US" b="0" dirty="0">
              <a:solidFill>
                <a:srgbClr val="FFFFFF"/>
              </a:solidFill>
            </a:endParaRPr>
          </a:p>
          <a:p>
            <a:pPr>
              <a:spcAft>
                <a:spcPts val="600"/>
              </a:spcAft>
              <a:buClr>
                <a:srgbClr val="EE2A23"/>
              </a:buClr>
            </a:pPr>
            <a:r>
              <a:rPr lang="en-US" sz="2400" b="0" dirty="0">
                <a:solidFill>
                  <a:srgbClr val="FFFFFF"/>
                </a:solidFill>
              </a:rPr>
              <a:t>Moving a demanding clinical test into the patient’s everyday world! 🌎</a:t>
            </a:r>
            <a:endParaRPr b="0" dirty="0">
              <a:solidFill>
                <a:srgbClr val="FFFFFF"/>
              </a:solidFill>
            </a:endParaRPr>
          </a:p>
        </p:txBody>
      </p:sp>
      <p:sp>
        <p:nvSpPr>
          <p:cNvPr id="4" name="Title 20">
            <a:extLst>
              <a:ext uri="{FF2B5EF4-FFF2-40B4-BE49-F238E27FC236}">
                <a16:creationId xmlns:a16="http://schemas.microsoft.com/office/drawing/2014/main" id="{4CE677A1-66EA-DAC6-E827-1BBDBCCDB4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228600"/>
            <a:ext cx="10972800" cy="1219200"/>
          </a:xfrm>
        </p:spPr>
        <p:txBody>
          <a:bodyPr/>
          <a:lstStyle/>
          <a:p>
            <a:r>
              <a:rPr lang="en-US" sz="4400" b="1" dirty="0">
                <a:latin typeface="Univia Pro Regular" pitchFamily="2" charset="77"/>
                <a:cs typeface="Arial"/>
              </a:rPr>
              <a:t>Conclusion</a:t>
            </a:r>
            <a:endParaRPr lang="en-US" sz="4400" dirty="0">
              <a:solidFill>
                <a:srgbClr val="EE2A23"/>
              </a:solidFill>
              <a:latin typeface="Univia Pro Regular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42884279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6286FD40-FD06-AC5A-B919-A6CEF53A10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81000"/>
            <a:ext cx="10972800" cy="457200"/>
          </a:xfrm>
        </p:spPr>
        <p:txBody>
          <a:bodyPr/>
          <a:lstStyle/>
          <a:p>
            <a:r>
              <a:rPr lang="en-US" sz="4400" dirty="0">
                <a:solidFill>
                  <a:srgbClr val="EE2A23"/>
                </a:solidFill>
                <a:latin typeface="Univia Pro Regular" pitchFamily="2" charset="77"/>
              </a:rPr>
              <a:t>Thank You!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DA91F55-E948-81B7-93CB-EB28C96EE35C}"/>
              </a:ext>
            </a:extLst>
          </p:cNvPr>
          <p:cNvSpPr/>
          <p:nvPr/>
        </p:nvSpPr>
        <p:spPr>
          <a:xfrm>
            <a:off x="533400" y="5867400"/>
            <a:ext cx="2743200" cy="9144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7ADFF910-4211-BCB1-390A-E2A59B6BD854}"/>
              </a:ext>
            </a:extLst>
          </p:cNvPr>
          <p:cNvSpPr txBox="1"/>
          <p:nvPr/>
        </p:nvSpPr>
        <p:spPr>
          <a:xfrm>
            <a:off x="9779128" y="5735040"/>
            <a:ext cx="2133599" cy="907941"/>
          </a:xfrm>
          <a:prstGeom prst="rect">
            <a:avLst/>
          </a:prstGeom>
          <a:noFill/>
          <a:ln>
            <a:solidFill>
              <a:srgbClr val="EE2A23"/>
            </a:solidFill>
          </a:ln>
        </p:spPr>
        <p:txBody>
          <a:bodyPr wrap="square">
            <a:spAutoFit/>
          </a:bodyPr>
          <a:lstStyle/>
          <a:p>
            <a:pPr algn="ctr">
              <a:spcBef>
                <a:spcPts val="600"/>
              </a:spcBef>
            </a:pPr>
            <a:r>
              <a:rPr lang="en-US" sz="1500" dirty="0">
                <a:solidFill>
                  <a:srgbClr val="EE2A23"/>
                </a:solidFill>
                <a:latin typeface="Univia Pro Regular" pitchFamily="2" charset="77"/>
                <a:ea typeface="Calibri" pitchFamily="34" charset="-122"/>
                <a:cs typeface="Calibri" pitchFamily="34" charset="-120"/>
              </a:rPr>
              <a:t>For more information:</a:t>
            </a:r>
          </a:p>
          <a:p>
            <a:pPr algn="ctr">
              <a:spcBef>
                <a:spcPts val="600"/>
              </a:spcBef>
            </a:pPr>
            <a:r>
              <a:rPr lang="en-US" sz="1300" dirty="0" err="1">
                <a:solidFill>
                  <a:schemeClr val="bg1">
                    <a:lumMod val="85000"/>
                  </a:schemeClr>
                </a:solidFill>
                <a:latin typeface="Univia Pro Regular" pitchFamily="2" charset="77"/>
                <a:ea typeface="Calibri" pitchFamily="34" charset="-122"/>
                <a:cs typeface="Calibri" pitchFamily="34" charset="-120"/>
              </a:rPr>
              <a:t>rzambrano@willseye.org</a:t>
            </a:r>
            <a:endParaRPr lang="en-US" sz="1300" dirty="0">
              <a:solidFill>
                <a:schemeClr val="bg1">
                  <a:lumMod val="85000"/>
                </a:schemeClr>
              </a:solidFill>
              <a:latin typeface="Univia Pro Regular" pitchFamily="2" charset="77"/>
              <a:ea typeface="Calibri" pitchFamily="34" charset="-122"/>
              <a:cs typeface="Calibri" pitchFamily="34" charset="-120"/>
            </a:endParaRPr>
          </a:p>
          <a:p>
            <a:pPr algn="ctr">
              <a:spcBef>
                <a:spcPts val="600"/>
              </a:spcBef>
            </a:pPr>
            <a:r>
              <a:rPr lang="en-US" sz="1300" dirty="0" err="1">
                <a:solidFill>
                  <a:schemeClr val="bg1">
                    <a:lumMod val="85000"/>
                  </a:schemeClr>
                </a:solidFill>
                <a:latin typeface="Univia Pro Regular" pitchFamily="2" charset="77"/>
                <a:ea typeface="Calibri" pitchFamily="34" charset="-122"/>
                <a:cs typeface="Calibri" pitchFamily="34" charset="-120"/>
              </a:rPr>
              <a:t>willseye.org</a:t>
            </a:r>
            <a:r>
              <a:rPr lang="en-US" sz="1300" dirty="0">
                <a:solidFill>
                  <a:schemeClr val="bg1">
                    <a:lumMod val="85000"/>
                  </a:schemeClr>
                </a:solidFill>
                <a:latin typeface="Univia Pro Regular" pitchFamily="2" charset="77"/>
                <a:ea typeface="Calibri" pitchFamily="34" charset="-122"/>
                <a:cs typeface="Calibri" pitchFamily="34" charset="-120"/>
              </a:rPr>
              <a:t>/acorn-lab</a:t>
            </a:r>
            <a:endParaRPr lang="en-US" sz="1300" dirty="0">
              <a:solidFill>
                <a:schemeClr val="bg1">
                  <a:lumMod val="85000"/>
                </a:schemeClr>
              </a:solidFill>
              <a:latin typeface="Univia Pro Regular" pitchFamily="2" charset="77"/>
            </a:endParaRPr>
          </a:p>
        </p:txBody>
      </p:sp>
      <p:pic>
        <p:nvPicPr>
          <p:cNvPr id="3" name="Picture 2" descr="A group of people posing for a photo&#10;&#10;Description automatically generated">
            <a:extLst>
              <a:ext uri="{FF2B5EF4-FFF2-40B4-BE49-F238E27FC236}">
                <a16:creationId xmlns:a16="http://schemas.microsoft.com/office/drawing/2014/main" id="{EBE6B564-A7B1-0664-DC35-B9ABF687ED62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9801"/>
          <a:stretch/>
        </p:blipFill>
        <p:spPr>
          <a:xfrm>
            <a:off x="838200" y="934051"/>
            <a:ext cx="5781665" cy="3098272"/>
          </a:xfrm>
          <a:prstGeom prst="rect">
            <a:avLst/>
          </a:prstGeom>
        </p:spPr>
      </p:pic>
      <p:sp>
        <p:nvSpPr>
          <p:cNvPr id="17" name="Content Placeholder 4">
            <a:extLst>
              <a:ext uri="{FF2B5EF4-FFF2-40B4-BE49-F238E27FC236}">
                <a16:creationId xmlns:a16="http://schemas.microsoft.com/office/drawing/2014/main" id="{28514C2C-DA9C-BD14-A5AE-270F1201F4A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058400" y="5155411"/>
            <a:ext cx="1625343" cy="559589"/>
          </a:xfrm>
        </p:spPr>
        <p:txBody>
          <a:bodyPr/>
          <a:lstStyle/>
          <a:p>
            <a:pPr marL="0" indent="0">
              <a:spcBef>
                <a:spcPts val="300"/>
              </a:spcBef>
              <a:buClr>
                <a:srgbClr val="C00000"/>
              </a:buClr>
              <a:buNone/>
            </a:pPr>
            <a:r>
              <a:rPr lang="en-US" sz="1400" dirty="0">
                <a:solidFill>
                  <a:srgbClr val="55A1F6"/>
                </a:solidFill>
              </a:rPr>
              <a:t>-</a:t>
            </a:r>
            <a:r>
              <a:rPr lang="en-US" sz="1400" dirty="0">
                <a:solidFill>
                  <a:schemeClr val="bg1">
                    <a:lumMod val="75000"/>
                  </a:schemeClr>
                </a:solidFill>
              </a:rPr>
              <a:t> R44-EY035203 </a:t>
            </a:r>
          </a:p>
          <a:p>
            <a:pPr marL="0" indent="0">
              <a:spcBef>
                <a:spcPts val="300"/>
              </a:spcBef>
              <a:buClr>
                <a:srgbClr val="C00000"/>
              </a:buClr>
              <a:buNone/>
            </a:pPr>
            <a:r>
              <a:rPr lang="en-US" sz="1400" dirty="0">
                <a:solidFill>
                  <a:srgbClr val="55A1F6"/>
                </a:solidFill>
              </a:rPr>
              <a:t>-</a:t>
            </a:r>
            <a:r>
              <a:rPr lang="en-US" sz="1400" dirty="0">
                <a:solidFill>
                  <a:schemeClr val="bg1">
                    <a:lumMod val="75000"/>
                  </a:schemeClr>
                </a:solidFill>
              </a:rPr>
              <a:t> R01-EY013178</a:t>
            </a:r>
          </a:p>
        </p:txBody>
      </p:sp>
      <p:pic>
        <p:nvPicPr>
          <p:cNvPr id="19" name="Picture 18" descr="A red text on a black background&#10;&#10;Description automatically generated">
            <a:extLst>
              <a:ext uri="{FF2B5EF4-FFF2-40B4-BE49-F238E27FC236}">
                <a16:creationId xmlns:a16="http://schemas.microsoft.com/office/drawing/2014/main" id="{73EEDFE3-4A63-AF86-040B-1AEFD6965627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05455" y="5855214"/>
            <a:ext cx="2286001" cy="725447"/>
          </a:xfrm>
          <a:prstGeom prst="rect">
            <a:avLst/>
          </a:prstGeom>
        </p:spPr>
      </p:pic>
      <p:pic>
        <p:nvPicPr>
          <p:cNvPr id="2" name="Picture 8">
            <a:extLst>
              <a:ext uri="{FF2B5EF4-FFF2-40B4-BE49-F238E27FC236}">
                <a16:creationId xmlns:a16="http://schemas.microsoft.com/office/drawing/2014/main" id="{7782E93F-BE05-D3C5-38A6-6143E37320D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974"/>
          <a:stretch/>
        </p:blipFill>
        <p:spPr bwMode="auto">
          <a:xfrm>
            <a:off x="6619865" y="5816056"/>
            <a:ext cx="2286000" cy="611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6">
            <a:extLst>
              <a:ext uri="{FF2B5EF4-FFF2-40B4-BE49-F238E27FC236}">
                <a16:creationId xmlns:a16="http://schemas.microsoft.com/office/drawing/2014/main" id="{4E06B88E-12BE-9D68-E0D2-4ECE2006EA4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41854" y="5820723"/>
            <a:ext cx="1995978" cy="7300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19C09C0D-2BC5-9C07-65C5-4DF25FA95042}"/>
              </a:ext>
            </a:extLst>
          </p:cNvPr>
          <p:cNvSpPr txBox="1"/>
          <p:nvPr/>
        </p:nvSpPr>
        <p:spPr>
          <a:xfrm>
            <a:off x="715112" y="4167465"/>
            <a:ext cx="9343288" cy="15542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201738" indent="-1201738">
              <a:spcBef>
                <a:spcPts val="600"/>
              </a:spcBef>
            </a:pPr>
            <a:r>
              <a:rPr lang="en-US" sz="1600" b="1" dirty="0">
                <a:solidFill>
                  <a:srgbClr val="EE2A23"/>
                </a:solidFill>
                <a:latin typeface="Univia Pro Regular" pitchFamily="2" charset="77"/>
                <a:ea typeface="Calibri" pitchFamily="34" charset="-122"/>
                <a:cs typeface="Calibri" pitchFamily="34" charset="-120"/>
              </a:rPr>
              <a:t>Wills Eye:      </a:t>
            </a:r>
            <a:r>
              <a:rPr lang="en-US" sz="1600" b="1" dirty="0">
                <a:solidFill>
                  <a:schemeClr val="bg1">
                    <a:lumMod val="65000"/>
                  </a:schemeClr>
                </a:solidFill>
                <a:latin typeface="Univia Pro Regular" pitchFamily="2" charset="77"/>
                <a:ea typeface="Calibri" pitchFamily="34" charset="-122"/>
                <a:cs typeface="Calibri" pitchFamily="34" charset="-120"/>
              </a:rPr>
              <a:t>Yoav Gutterman; </a:t>
            </a:r>
            <a:r>
              <a:rPr lang="en-US" sz="1600" b="1" dirty="0" err="1">
                <a:solidFill>
                  <a:schemeClr val="bg1">
                    <a:lumMod val="65000"/>
                  </a:schemeClr>
                </a:solidFill>
                <a:latin typeface="Univia Pro Regular" pitchFamily="2" charset="77"/>
                <a:ea typeface="Calibri" pitchFamily="34" charset="-122"/>
                <a:cs typeface="Calibri" pitchFamily="34" charset="-120"/>
              </a:rPr>
              <a:t>Vivin</a:t>
            </a:r>
            <a:r>
              <a:rPr lang="en-US" sz="1600" b="1" dirty="0">
                <a:solidFill>
                  <a:schemeClr val="bg1">
                    <a:lumMod val="65000"/>
                  </a:schemeClr>
                </a:solidFill>
                <a:latin typeface="Univia Pro Regular" pitchFamily="2" charset="77"/>
                <a:ea typeface="Calibri" pitchFamily="34" charset="-122"/>
                <a:cs typeface="Calibri" pitchFamily="34" charset="-120"/>
              </a:rPr>
              <a:t> Mathew; Heather Giusto; </a:t>
            </a:r>
            <a:r>
              <a:rPr lang="en-US" sz="1600" b="1" dirty="0" err="1">
                <a:solidFill>
                  <a:schemeClr val="bg1">
                    <a:lumMod val="65000"/>
                  </a:schemeClr>
                </a:solidFill>
                <a:latin typeface="Univia Pro Regular" pitchFamily="2" charset="77"/>
                <a:ea typeface="Calibri" pitchFamily="34" charset="-122"/>
                <a:cs typeface="Calibri" pitchFamily="34" charset="-120"/>
              </a:rPr>
              <a:t>Ahna</a:t>
            </a:r>
            <a:r>
              <a:rPr lang="en-US" sz="1600" b="1" dirty="0">
                <a:solidFill>
                  <a:schemeClr val="bg1">
                    <a:lumMod val="65000"/>
                  </a:schemeClr>
                </a:solidFill>
                <a:latin typeface="Univia Pro Regular" pitchFamily="2" charset="77"/>
                <a:ea typeface="Calibri" pitchFamily="34" charset="-122"/>
                <a:cs typeface="Calibri" pitchFamily="34" charset="-120"/>
              </a:rPr>
              <a:t> Donahue; </a:t>
            </a:r>
            <a:r>
              <a:rPr lang="en-US" sz="1600" b="1" dirty="0" err="1">
                <a:solidFill>
                  <a:schemeClr val="bg1">
                    <a:lumMod val="65000"/>
                  </a:schemeClr>
                </a:solidFill>
                <a:latin typeface="Univia Pro Regular" pitchFamily="2" charset="77"/>
                <a:ea typeface="Calibri" pitchFamily="34" charset="-122"/>
                <a:cs typeface="Calibri" pitchFamily="34" charset="-120"/>
              </a:rPr>
              <a:t>Batsheva</a:t>
            </a:r>
            <a:r>
              <a:rPr lang="en-US" sz="1600" b="1" dirty="0">
                <a:solidFill>
                  <a:schemeClr val="bg1">
                    <a:lumMod val="65000"/>
                  </a:schemeClr>
                </a:solidFill>
                <a:latin typeface="Univia Pro Regular" pitchFamily="2" charset="77"/>
                <a:ea typeface="Calibri" pitchFamily="34" charset="-122"/>
                <a:cs typeface="Calibri" pitchFamily="34" charset="-120"/>
              </a:rPr>
              <a:t> Rubin; </a:t>
            </a:r>
            <a:br>
              <a:rPr lang="en-US" sz="1600" b="1" dirty="0">
                <a:solidFill>
                  <a:schemeClr val="bg1">
                    <a:lumMod val="65000"/>
                  </a:schemeClr>
                </a:solidFill>
                <a:latin typeface="Univia Pro Regular" pitchFamily="2" charset="77"/>
                <a:ea typeface="Calibri" pitchFamily="34" charset="-122"/>
                <a:cs typeface="Calibri" pitchFamily="34" charset="-120"/>
              </a:rPr>
            </a:br>
            <a:r>
              <a:rPr lang="en-US" sz="1600" b="1" dirty="0">
                <a:solidFill>
                  <a:schemeClr val="bg1">
                    <a:lumMod val="65000"/>
                  </a:schemeClr>
                </a:solidFill>
                <a:latin typeface="Univia Pro Regular" pitchFamily="2" charset="77"/>
                <a:ea typeface="Calibri" pitchFamily="34" charset="-122"/>
                <a:cs typeface="Calibri" pitchFamily="34" charset="-120"/>
              </a:rPr>
              <a:t>Bo Young Kim; Gadi Wollstein; Fabio </a:t>
            </a:r>
            <a:r>
              <a:rPr lang="en-US" sz="1600" b="1" dirty="0" err="1">
                <a:solidFill>
                  <a:schemeClr val="bg1">
                    <a:lumMod val="65000"/>
                  </a:schemeClr>
                </a:solidFill>
                <a:latin typeface="Univia Pro Regular" pitchFamily="2" charset="77"/>
                <a:ea typeface="Calibri" pitchFamily="34" charset="-122"/>
                <a:cs typeface="Calibri" pitchFamily="34" charset="-120"/>
              </a:rPr>
              <a:t>Lavinsky</a:t>
            </a:r>
            <a:r>
              <a:rPr lang="en-US" sz="1600" b="1" dirty="0">
                <a:solidFill>
                  <a:schemeClr val="bg1">
                    <a:lumMod val="65000"/>
                  </a:schemeClr>
                </a:solidFill>
                <a:latin typeface="Univia Pro Regular" pitchFamily="2" charset="77"/>
                <a:ea typeface="Calibri" pitchFamily="34" charset="-122"/>
                <a:cs typeface="Calibri" pitchFamily="34" charset="-120"/>
              </a:rPr>
              <a:t>; Joel S. Schuman</a:t>
            </a:r>
          </a:p>
          <a:p>
            <a:pPr>
              <a:spcBef>
                <a:spcPts val="600"/>
              </a:spcBef>
            </a:pPr>
            <a:r>
              <a:rPr lang="en-US" sz="1600" b="1" dirty="0">
                <a:solidFill>
                  <a:srgbClr val="FFF500"/>
                </a:solidFill>
                <a:latin typeface="Univia Pro Regular" pitchFamily="2" charset="77"/>
                <a:ea typeface="Calibri" pitchFamily="34" charset="-122"/>
                <a:cs typeface="Calibri" pitchFamily="34" charset="-120"/>
              </a:rPr>
              <a:t>Vivid Vision: </a:t>
            </a:r>
            <a:r>
              <a:rPr lang="en-US" sz="1600" b="1" dirty="0">
                <a:solidFill>
                  <a:schemeClr val="bg1">
                    <a:lumMod val="65000"/>
                  </a:schemeClr>
                </a:solidFill>
                <a:latin typeface="Univia Pro Regular" pitchFamily="2" charset="77"/>
                <a:ea typeface="Calibri" pitchFamily="34" charset="-122"/>
                <a:cs typeface="Calibri" pitchFamily="34" charset="-120"/>
              </a:rPr>
              <a:t>Benjamin T. Backus; Thaddeus B. </a:t>
            </a:r>
            <a:r>
              <a:rPr lang="en-US" sz="1600" b="1" dirty="0" err="1">
                <a:solidFill>
                  <a:schemeClr val="bg1">
                    <a:lumMod val="65000"/>
                  </a:schemeClr>
                </a:solidFill>
                <a:latin typeface="Univia Pro Regular" pitchFamily="2" charset="77"/>
                <a:ea typeface="Calibri" pitchFamily="34" charset="-122"/>
                <a:cs typeface="Calibri" pitchFamily="34" charset="-120"/>
              </a:rPr>
              <a:t>Czuba</a:t>
            </a:r>
            <a:r>
              <a:rPr lang="en-US" sz="1600" b="1" dirty="0">
                <a:solidFill>
                  <a:schemeClr val="bg1">
                    <a:lumMod val="65000"/>
                  </a:schemeClr>
                </a:solidFill>
                <a:latin typeface="Univia Pro Regular" pitchFamily="2" charset="77"/>
                <a:ea typeface="Calibri" pitchFamily="34" charset="-122"/>
                <a:cs typeface="Calibri" pitchFamily="34" charset="-120"/>
              </a:rPr>
              <a:t>; James Blaha; </a:t>
            </a:r>
            <a:r>
              <a:rPr lang="en-US" sz="1600" b="1" dirty="0" err="1">
                <a:solidFill>
                  <a:schemeClr val="bg1">
                    <a:lumMod val="65000"/>
                  </a:schemeClr>
                </a:solidFill>
                <a:latin typeface="Univia Pro Regular" pitchFamily="2" charset="77"/>
                <a:ea typeface="Calibri" pitchFamily="34" charset="-122"/>
                <a:cs typeface="Calibri" pitchFamily="34" charset="-120"/>
              </a:rPr>
              <a:t>Ranran</a:t>
            </a:r>
            <a:r>
              <a:rPr lang="en-US" sz="1600" b="1" dirty="0">
                <a:solidFill>
                  <a:schemeClr val="bg1">
                    <a:lumMod val="65000"/>
                  </a:schemeClr>
                </a:solidFill>
                <a:latin typeface="Univia Pro Regular" pitchFamily="2" charset="77"/>
                <a:ea typeface="Calibri" pitchFamily="34" charset="-122"/>
                <a:cs typeface="Calibri" pitchFamily="34" charset="-120"/>
              </a:rPr>
              <a:t> L. French</a:t>
            </a:r>
          </a:p>
          <a:p>
            <a:pPr>
              <a:spcBef>
                <a:spcPts val="600"/>
              </a:spcBef>
            </a:pPr>
            <a:r>
              <a:rPr lang="en-US" sz="1600" b="1" dirty="0">
                <a:solidFill>
                  <a:schemeClr val="bg1"/>
                </a:solidFill>
                <a:latin typeface="Univia Pro Regular" pitchFamily="2" charset="77"/>
                <a:ea typeface="Calibri" pitchFamily="34" charset="-122"/>
                <a:cs typeface="Calibri" pitchFamily="34" charset="-120"/>
              </a:rPr>
              <a:t>UCSF:             </a:t>
            </a:r>
            <a:r>
              <a:rPr lang="en-US" sz="1600" b="1" dirty="0">
                <a:solidFill>
                  <a:schemeClr val="bg1">
                    <a:lumMod val="65000"/>
                  </a:schemeClr>
                </a:solidFill>
                <a:latin typeface="Univia Pro Regular" pitchFamily="2" charset="77"/>
                <a:ea typeface="Calibri" pitchFamily="34" charset="-122"/>
                <a:cs typeface="Calibri" pitchFamily="34" charset="-120"/>
              </a:rPr>
              <a:t>Corinne </a:t>
            </a:r>
            <a:r>
              <a:rPr lang="en-US" sz="1600" b="1" dirty="0" err="1">
                <a:solidFill>
                  <a:schemeClr val="bg1">
                    <a:lumMod val="65000"/>
                  </a:schemeClr>
                </a:solidFill>
                <a:latin typeface="Univia Pro Regular" pitchFamily="2" charset="77"/>
                <a:ea typeface="Calibri" pitchFamily="34" charset="-122"/>
                <a:cs typeface="Calibri" pitchFamily="34" charset="-120"/>
              </a:rPr>
              <a:t>Shiu</a:t>
            </a:r>
            <a:r>
              <a:rPr lang="en-US" sz="1600" b="1" dirty="0">
                <a:solidFill>
                  <a:schemeClr val="bg1">
                    <a:lumMod val="65000"/>
                  </a:schemeClr>
                </a:solidFill>
                <a:latin typeface="Univia Pro Regular" pitchFamily="2" charset="77"/>
                <a:ea typeface="Calibri" pitchFamily="34" charset="-122"/>
                <a:cs typeface="Calibri" pitchFamily="34" charset="-120"/>
              </a:rPr>
              <a:t>; Michael S. </a:t>
            </a:r>
            <a:r>
              <a:rPr lang="en-US" sz="1600" b="1" dirty="0" err="1">
                <a:solidFill>
                  <a:schemeClr val="bg1">
                    <a:lumMod val="65000"/>
                  </a:schemeClr>
                </a:solidFill>
                <a:latin typeface="Univia Pro Regular" pitchFamily="2" charset="77"/>
                <a:ea typeface="Calibri" pitchFamily="34" charset="-122"/>
                <a:cs typeface="Calibri" pitchFamily="34" charset="-120"/>
              </a:rPr>
              <a:t>Deiner</a:t>
            </a:r>
            <a:r>
              <a:rPr lang="en-US" sz="1600" b="1" dirty="0">
                <a:solidFill>
                  <a:schemeClr val="bg1">
                    <a:lumMod val="65000"/>
                  </a:schemeClr>
                </a:solidFill>
                <a:latin typeface="Univia Pro Regular" pitchFamily="2" charset="77"/>
                <a:ea typeface="Calibri" pitchFamily="34" charset="-122"/>
                <a:cs typeface="Calibri" pitchFamily="34" charset="-120"/>
              </a:rPr>
              <a:t>; Yvonne </a:t>
            </a:r>
            <a:r>
              <a:rPr lang="en-US" sz="1600" b="1" dirty="0" err="1">
                <a:solidFill>
                  <a:schemeClr val="bg1">
                    <a:lumMod val="65000"/>
                  </a:schemeClr>
                </a:solidFill>
                <a:latin typeface="Univia Pro Regular" pitchFamily="2" charset="77"/>
                <a:ea typeface="Calibri" pitchFamily="34" charset="-122"/>
                <a:cs typeface="Calibri" pitchFamily="34" charset="-120"/>
              </a:rPr>
              <a:t>Ou</a:t>
            </a:r>
            <a:endParaRPr lang="en-US" sz="1600" b="1" dirty="0">
              <a:solidFill>
                <a:schemeClr val="bg1">
                  <a:lumMod val="65000"/>
                </a:schemeClr>
              </a:solidFill>
              <a:latin typeface="Univia Pro Regular" pitchFamily="2" charset="77"/>
              <a:ea typeface="Calibri" pitchFamily="34" charset="-122"/>
              <a:cs typeface="Calibri" pitchFamily="34" charset="-120"/>
            </a:endParaRPr>
          </a:p>
          <a:p>
            <a:pPr>
              <a:spcBef>
                <a:spcPts val="600"/>
              </a:spcBef>
            </a:pPr>
            <a:r>
              <a:rPr lang="en-US" sz="1600" b="1" dirty="0">
                <a:solidFill>
                  <a:schemeClr val="accent6">
                    <a:lumMod val="75000"/>
                  </a:schemeClr>
                </a:solidFill>
                <a:latin typeface="Univia Pro Regular" pitchFamily="2" charset="77"/>
                <a:ea typeface="Calibri" pitchFamily="34" charset="-122"/>
                <a:cs typeface="Calibri" pitchFamily="34" charset="-120"/>
              </a:rPr>
              <a:t>Drexel:	</a:t>
            </a:r>
            <a:r>
              <a:rPr lang="en-US" sz="1600" b="1" dirty="0">
                <a:solidFill>
                  <a:schemeClr val="bg1">
                    <a:lumMod val="65000"/>
                  </a:schemeClr>
                </a:solidFill>
                <a:latin typeface="Univia Pro Regular" pitchFamily="2" charset="77"/>
                <a:ea typeface="Calibri" pitchFamily="34" charset="-122"/>
                <a:cs typeface="Calibri" pitchFamily="34" charset="-120"/>
              </a:rPr>
              <a:t>      </a:t>
            </a:r>
            <a:r>
              <a:rPr lang="en-US" sz="1600" b="1" u="sng" dirty="0">
                <a:solidFill>
                  <a:schemeClr val="bg1">
                    <a:lumMod val="65000"/>
                  </a:schemeClr>
                </a:solidFill>
                <a:latin typeface="Univia Pro Regular" pitchFamily="2" charset="77"/>
                <a:ea typeface="Calibri" pitchFamily="34" charset="-122"/>
                <a:cs typeface="Calibri" pitchFamily="34" charset="-120"/>
              </a:rPr>
              <a:t>Special thanks </a:t>
            </a:r>
            <a:r>
              <a:rPr lang="en-US" sz="1600" b="1" dirty="0">
                <a:solidFill>
                  <a:schemeClr val="bg1">
                    <a:lumMod val="65000"/>
                  </a:schemeClr>
                </a:solidFill>
                <a:latin typeface="Univia Pro Regular" pitchFamily="2" charset="77"/>
                <a:ea typeface="Calibri" pitchFamily="34" charset="-122"/>
                <a:cs typeface="Calibri" pitchFamily="34" charset="-120"/>
              </a:rPr>
              <a:t>to Dr. Hasan Ayaz and Dr. Adrian Curtin for the advice and guidance!</a:t>
            </a:r>
          </a:p>
        </p:txBody>
      </p:sp>
      <p:pic>
        <p:nvPicPr>
          <p:cNvPr id="2054" name="Picture 6">
            <a:extLst>
              <a:ext uri="{FF2B5EF4-FFF2-40B4-BE49-F238E27FC236}">
                <a16:creationId xmlns:a16="http://schemas.microsoft.com/office/drawing/2014/main" id="{70DD1742-F570-EEB5-12B3-85FF43D60E8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11" t="24503" r="10041" b="4438"/>
          <a:stretch/>
        </p:blipFill>
        <p:spPr bwMode="auto">
          <a:xfrm>
            <a:off x="6641932" y="940328"/>
            <a:ext cx="5101439" cy="30913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20" descr="A black and white logo&#10;&#10;Description automatically generated">
            <a:extLst>
              <a:ext uri="{FF2B5EF4-FFF2-40B4-BE49-F238E27FC236}">
                <a16:creationId xmlns:a16="http://schemas.microsoft.com/office/drawing/2014/main" id="{8ED941CD-1F57-0598-5022-8EC71478EE1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401519" y="5840119"/>
            <a:ext cx="1148673" cy="744510"/>
          </a:xfrm>
          <a:prstGeom prst="rect">
            <a:avLst/>
          </a:prstGeom>
        </p:spPr>
      </p:pic>
      <p:pic>
        <p:nvPicPr>
          <p:cNvPr id="2056" name="Picture 8" descr="National Eye Institute">
            <a:extLst>
              <a:ext uri="{FF2B5EF4-FFF2-40B4-BE49-F238E27FC236}">
                <a16:creationId xmlns:a16="http://schemas.microsoft.com/office/drawing/2014/main" id="{52E370A2-AFE2-7801-655C-7FD37F5CBE6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rightnessContrast brigh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1588" t="11028" r="10132" b="11231"/>
          <a:stretch/>
        </p:blipFill>
        <p:spPr bwMode="auto">
          <a:xfrm>
            <a:off x="10062411" y="4167465"/>
            <a:ext cx="1535470" cy="10177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47382213"/>
      </p:ext>
    </p:extLst>
  </p:cSld>
  <p:clrMapOvr>
    <a:masterClrMapping/>
  </p:clrMapOvr>
  <p:transition>
    <p:fade/>
  </p:transition>
</p:sld>
</file>

<file path=ppt/theme/theme1.xml><?xml version="1.0" encoding="utf-8"?>
<a:theme xmlns:a="http://schemas.openxmlformats.org/drawingml/2006/main" name="AAO_PPT_TEMPLATE_WIDE_20180109">
  <a:themeElements>
    <a:clrScheme name="Academy">
      <a:dk1>
        <a:srgbClr val="000000"/>
      </a:dk1>
      <a:lt1>
        <a:srgbClr val="FFFFFF"/>
      </a:lt1>
      <a:dk2>
        <a:srgbClr val="53565A"/>
      </a:dk2>
      <a:lt2>
        <a:srgbClr val="351F65"/>
      </a:lt2>
      <a:accent1>
        <a:srgbClr val="D05A57"/>
      </a:accent1>
      <a:accent2>
        <a:srgbClr val="F68D2E"/>
      </a:accent2>
      <a:accent3>
        <a:srgbClr val="F2C75C"/>
      </a:accent3>
      <a:accent4>
        <a:srgbClr val="A9C23F"/>
      </a:accent4>
      <a:accent5>
        <a:srgbClr val="86C8BC"/>
      </a:accent5>
      <a:accent6>
        <a:srgbClr val="3E87CB"/>
      </a:accent6>
      <a:hlink>
        <a:srgbClr val="0563C1"/>
      </a:hlink>
      <a:folHlink>
        <a:srgbClr val="954F72"/>
      </a:folHlink>
    </a:clrScheme>
    <a:fontScheme name="Arial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9525" cmpd="sng"/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none" rtlCol="0">
        <a:spAutoFit/>
      </a:bodyPr>
      <a:lstStyle>
        <a:defPPr>
          <a:defRPr/>
        </a:defPPr>
      </a:lstStyle>
    </a:txDef>
  </a:objectDefaults>
  <a:extraClrSchemeLst/>
  <a:extLst>
    <a:ext uri="{05A4C25C-085E-4340-85A3-A5531E510DB2}">
      <thm15:themeFamily xmlns:thm15="http://schemas.microsoft.com/office/thememl/2012/main" name="Wills_Template_4" id="{DDBC66DC-16F4-FA4C-A245-53D2CA08C0E6}" vid="{969B18DD-9CCA-2146-896F-B901A62AFCBC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E13F5B6B876A3E458BE4D524A4037852" ma:contentTypeVersion="8" ma:contentTypeDescription="Create a new document." ma:contentTypeScope="" ma:versionID="7aa00102085b360eb7b9922eea7b719d">
  <xsd:schema xmlns:xsd="http://www.w3.org/2001/XMLSchema" xmlns:xs="http://www.w3.org/2001/XMLSchema" xmlns:p="http://schemas.microsoft.com/office/2006/metadata/properties" xmlns:ns2="272f664c-e4d1-4b55-8c84-187a3b1fbd1d" xmlns:ns3="e56d3aac-1f41-4556-81ab-f0bb9113a72d" targetNamespace="http://schemas.microsoft.com/office/2006/metadata/properties" ma:root="true" ma:fieldsID="bfd57c48e5a2dec8be175cd3cd306b77" ns2:_="" ns3:_="">
    <xsd:import namespace="272f664c-e4d1-4b55-8c84-187a3b1fbd1d"/>
    <xsd:import namespace="e56d3aac-1f41-4556-81ab-f0bb9113a72d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MediaServiceDateTaken" minOccurs="0"/>
                <xsd:element ref="ns3:MediaServiceLocation" minOccurs="0"/>
                <xsd:element ref="ns3:MediaServiceAutoTags" minOccurs="0"/>
                <xsd:element ref="ns3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72f664c-e4d1-4b55-8c84-187a3b1fbd1d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description="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56d3aac-1f41-4556-81ab-f0bb9113a72d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3" nillable="true" ma:displayName="MediaServiceLocation" ma:internalName="MediaServiceLocation" ma:readOnly="true">
      <xsd:simpleType>
        <xsd:restriction base="dms:Text"/>
      </xsd:simpleType>
    </xsd:element>
    <xsd:element name="MediaServiceAutoTags" ma:index="14" nillable="true" ma:displayName="MediaServiceAutoTags" ma:internalName="MediaServiceAutoTags" ma:readOnly="true">
      <xsd:simpleType>
        <xsd:restriction base="dms:Text"/>
      </xsd:simpleType>
    </xsd:element>
    <xsd:element name="MediaServiceOCR" ma:index="15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981DD854-F139-406C-8CF5-FD51B80AB306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642C69CF-8D51-4A32-980C-173A54FFDDBB}">
  <ds:schemaRefs>
    <ds:schemaRef ds:uri="http://schemas.microsoft.com/office/2006/metadata/properties"/>
    <ds:schemaRef ds:uri="http://www.w3.org/2000/xmlns/"/>
    <ds:schemaRef ds:uri="http://schemas.microsoft.com/office/infopath/2007/PartnerControls"/>
  </ds:schemaRefs>
</ds:datastoreItem>
</file>

<file path=customXml/itemProps3.xml><?xml version="1.0" encoding="utf-8"?>
<ds:datastoreItem xmlns:ds="http://schemas.openxmlformats.org/officeDocument/2006/customXml" ds:itemID="{E1B2697C-FC7D-4BA5-A983-A977C78F7D67}">
  <ds:schemaRefs>
    <ds:schemaRef ds:uri="http://schemas.microsoft.com/office/2006/metadata/contentType"/>
    <ds:schemaRef ds:uri="http://schemas.microsoft.com/office/2006/metadata/properties/metaAttributes"/>
    <ds:schemaRef ds:uri="http://www.w3.org/2000/xmlns/"/>
    <ds:schemaRef ds:uri="http://www.w3.org/2001/XMLSchema"/>
    <ds:schemaRef ds:uri="272f664c-e4d1-4b55-8c84-187a3b1fbd1d"/>
    <ds:schemaRef ds:uri="e56d3aac-1f41-4556-81ab-f0bb9113a72d"/>
    <ds:schemaRef ds:uri="http://schemas.microsoft.com/office/2006/metadata/properties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AAO_PPT_TEMPLATE_WIDE_20180109</Template>
  <TotalTime>23160</TotalTime>
  <Words>1149</Words>
  <Application>Microsoft Macintosh PowerPoint</Application>
  <PresentationFormat>Widescreen</PresentationFormat>
  <Paragraphs>202</Paragraphs>
  <Slides>20</Slides>
  <Notes>11</Notes>
  <HiddenSlides>0</HiddenSlides>
  <MMClips>3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8" baseType="lpstr">
      <vt:lpstr>Arial</vt:lpstr>
      <vt:lpstr>Calibri</vt:lpstr>
      <vt:lpstr>Courier New</vt:lpstr>
      <vt:lpstr>Georgia</vt:lpstr>
      <vt:lpstr>Univia Pro Regular</vt:lpstr>
      <vt:lpstr>Wingdings</vt:lpstr>
      <vt:lpstr>Wingdings,Sans-Serif</vt:lpstr>
      <vt:lpstr>AAO_PPT_TEMPLATE_WIDE_20180109</vt:lpstr>
      <vt:lpstr>Neuroergonomics of an At-Home VR-based Psychophysical Procedure Compared to Clinical Visual Field Perimetry</vt:lpstr>
      <vt:lpstr>Financial Disclosure</vt:lpstr>
      <vt:lpstr>The Visual Field Test</vt:lpstr>
      <vt:lpstr>PowerPoint Presentation</vt:lpstr>
      <vt:lpstr>The Problem with Standard Perimetry</vt:lpstr>
      <vt:lpstr>Vivid Vision Perimetry (VVP) A human-factors redesign</vt:lpstr>
      <vt:lpstr>Study Aim</vt:lpstr>
      <vt:lpstr>Methods</vt:lpstr>
      <vt:lpstr>Study Design &amp; Analysis</vt:lpstr>
      <vt:lpstr>Results</vt:lpstr>
      <vt:lpstr>Study Cohort</vt:lpstr>
      <vt:lpstr>VVP and SAP reveal similar VF loss</vt:lpstr>
      <vt:lpstr>VVP agrees with SAP</vt:lpstr>
      <vt:lpstr>Patients reported lower symptom burden</vt:lpstr>
      <vt:lpstr>Patients preferred VVP</vt:lpstr>
      <vt:lpstr>Discussion</vt:lpstr>
      <vt:lpstr>Discussion</vt:lpstr>
      <vt:lpstr>Future Directions</vt:lpstr>
      <vt:lpstr>Conclusion</vt:lpstr>
      <vt:lpstr>Thank You!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Desire</dc:title>
  <dc:creator>Joel S. Schuman, MD</dc:creator>
  <cp:lastModifiedBy>Ronald Zambrano</cp:lastModifiedBy>
  <cp:revision>353</cp:revision>
  <dcterms:created xsi:type="dcterms:W3CDTF">2024-01-15T16:33:17Z</dcterms:created>
  <dcterms:modified xsi:type="dcterms:W3CDTF">2026-07-13T22:53:00Z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0x010100E13F5B6B876A3E458BE4D524A4037852</vt:lpwstr>
  </property>
</Properties>
</file>